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0" r:id="rId3"/>
  </p:sldMasterIdLst>
  <p:notesMasterIdLst>
    <p:notesMasterId r:id="rId82"/>
  </p:notesMasterIdLst>
  <p:sldIdLst>
    <p:sldId id="346" r:id="rId4"/>
    <p:sldId id="329" r:id="rId5"/>
    <p:sldId id="406" r:id="rId6"/>
    <p:sldId id="333" r:id="rId7"/>
    <p:sldId id="334" r:id="rId8"/>
    <p:sldId id="336" r:id="rId9"/>
    <p:sldId id="337" r:id="rId10"/>
    <p:sldId id="338" r:id="rId11"/>
    <p:sldId id="431" r:id="rId12"/>
    <p:sldId id="339" r:id="rId13"/>
    <p:sldId id="449" r:id="rId14"/>
    <p:sldId id="469" r:id="rId15"/>
    <p:sldId id="506" r:id="rId16"/>
    <p:sldId id="341" r:id="rId17"/>
    <p:sldId id="462" r:id="rId18"/>
    <p:sldId id="477" r:id="rId19"/>
    <p:sldId id="408" r:id="rId20"/>
    <p:sldId id="478" r:id="rId21"/>
    <p:sldId id="507" r:id="rId22"/>
    <p:sldId id="512" r:id="rId23"/>
    <p:sldId id="472" r:id="rId24"/>
    <p:sldId id="488" r:id="rId25"/>
    <p:sldId id="470" r:id="rId26"/>
    <p:sldId id="471" r:id="rId27"/>
    <p:sldId id="513" r:id="rId28"/>
    <p:sldId id="451" r:id="rId29"/>
    <p:sldId id="489" r:id="rId30"/>
    <p:sldId id="490" r:id="rId31"/>
    <p:sldId id="484" r:id="rId32"/>
    <p:sldId id="475" r:id="rId33"/>
    <p:sldId id="508" r:id="rId34"/>
    <p:sldId id="460" r:id="rId35"/>
    <p:sldId id="411" r:id="rId36"/>
    <p:sldId id="479" r:id="rId37"/>
    <p:sldId id="466" r:id="rId38"/>
    <p:sldId id="412" r:id="rId39"/>
    <p:sldId id="493" r:id="rId40"/>
    <p:sldId id="503" r:id="rId41"/>
    <p:sldId id="514" r:id="rId42"/>
    <p:sldId id="413" r:id="rId43"/>
    <p:sldId id="464" r:id="rId44"/>
    <p:sldId id="414" r:id="rId45"/>
    <p:sldId id="454" r:id="rId46"/>
    <p:sldId id="504" r:id="rId47"/>
    <p:sldId id="468" r:id="rId48"/>
    <p:sldId id="505" r:id="rId49"/>
    <p:sldId id="485" r:id="rId50"/>
    <p:sldId id="486" r:id="rId51"/>
    <p:sldId id="494" r:id="rId52"/>
    <p:sldId id="515" r:id="rId53"/>
    <p:sldId id="415" r:id="rId54"/>
    <p:sldId id="416" r:id="rId55"/>
    <p:sldId id="496" r:id="rId56"/>
    <p:sldId id="499" r:id="rId57"/>
    <p:sldId id="497" r:id="rId58"/>
    <p:sldId id="509" r:id="rId59"/>
    <p:sldId id="467" r:id="rId60"/>
    <p:sldId id="500" r:id="rId61"/>
    <p:sldId id="510" r:id="rId62"/>
    <p:sldId id="511" r:id="rId63"/>
    <p:sldId id="417" r:id="rId64"/>
    <p:sldId id="480" r:id="rId65"/>
    <p:sldId id="498" r:id="rId66"/>
    <p:sldId id="481" r:id="rId67"/>
    <p:sldId id="492" r:id="rId68"/>
    <p:sldId id="418" r:id="rId69"/>
    <p:sldId id="456" r:id="rId70"/>
    <p:sldId id="419" r:id="rId71"/>
    <p:sldId id="457" r:id="rId72"/>
    <p:sldId id="501" r:id="rId73"/>
    <p:sldId id="502" r:id="rId74"/>
    <p:sldId id="516" r:id="rId75"/>
    <p:sldId id="517" r:id="rId76"/>
    <p:sldId id="422" r:id="rId77"/>
    <p:sldId id="459" r:id="rId78"/>
    <p:sldId id="284" r:id="rId79"/>
    <p:sldId id="427" r:id="rId80"/>
    <p:sldId id="428" r:id="rId8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33"/>
    <a:srgbClr val="CC3300"/>
    <a:srgbClr val="CC9900"/>
    <a:srgbClr val="003300"/>
    <a:srgbClr val="000066"/>
    <a:srgbClr val="800000"/>
    <a:srgbClr val="003366"/>
    <a:srgbClr val="0000FF"/>
    <a:srgbClr val="006666"/>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20"/>
    <p:restoredTop sz="94694"/>
  </p:normalViewPr>
  <p:slideViewPr>
    <p:cSldViewPr>
      <p:cViewPr varScale="1">
        <p:scale>
          <a:sx n="75" d="100"/>
          <a:sy n="75" d="100"/>
        </p:scale>
        <p:origin x="1080" y="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notesMaster" Target="notesMasters/notesMaster1.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075A2C12-2CBE-4551-81A8-259AF404B2C2}"/>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ＭＳ Ｐゴシック" charset="0"/>
                <a:cs typeface="ＭＳ Ｐゴシック" charset="0"/>
              </a:defRPr>
            </a:lvl1pPr>
          </a:lstStyle>
          <a:p>
            <a:pPr>
              <a:defRPr/>
            </a:pPr>
            <a:endParaRPr lang="en-US"/>
          </a:p>
        </p:txBody>
      </p:sp>
      <p:sp>
        <p:nvSpPr>
          <p:cNvPr id="4099" name="Rectangle 3">
            <a:extLst>
              <a:ext uri="{FF2B5EF4-FFF2-40B4-BE49-F238E27FC236}">
                <a16:creationId xmlns:a16="http://schemas.microsoft.com/office/drawing/2014/main" id="{5C1BC4CD-04CF-4527-A7AD-9E0426F7109F}"/>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0"/>
                <a:cs typeface="ＭＳ Ｐゴシック" charset="0"/>
              </a:defRPr>
            </a:lvl1pPr>
          </a:lstStyle>
          <a:p>
            <a:pPr>
              <a:defRPr/>
            </a:pPr>
            <a:endParaRPr lang="en-US"/>
          </a:p>
        </p:txBody>
      </p:sp>
      <p:sp>
        <p:nvSpPr>
          <p:cNvPr id="15364" name="Rectangle 4">
            <a:extLst>
              <a:ext uri="{FF2B5EF4-FFF2-40B4-BE49-F238E27FC236}">
                <a16:creationId xmlns:a16="http://schemas.microsoft.com/office/drawing/2014/main" id="{9914B6A4-37C0-49AE-B4FA-248DAB635DA7}"/>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38953C73-0FA4-4269-A5C5-896E464A8DCA}"/>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9F5B285C-2C83-46C5-9AA5-CFFF473F11B2}"/>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0"/>
                <a:cs typeface="ＭＳ Ｐゴシック" charset="0"/>
              </a:defRPr>
            </a:lvl1pPr>
          </a:lstStyle>
          <a:p>
            <a:pPr>
              <a:defRPr/>
            </a:pPr>
            <a:endParaRPr lang="en-US"/>
          </a:p>
        </p:txBody>
      </p:sp>
      <p:sp>
        <p:nvSpPr>
          <p:cNvPr id="4103" name="Rectangle 7">
            <a:extLst>
              <a:ext uri="{FF2B5EF4-FFF2-40B4-BE49-F238E27FC236}">
                <a16:creationId xmlns:a16="http://schemas.microsoft.com/office/drawing/2014/main" id="{32E031B6-8491-49EF-8629-82FBC77A29F8}"/>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4885880C-5152-4DEF-9CC2-D6E95C25F3A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a:extLst>
              <a:ext uri="{FF2B5EF4-FFF2-40B4-BE49-F238E27FC236}">
                <a16:creationId xmlns:a16="http://schemas.microsoft.com/office/drawing/2014/main" id="{6F86BF2F-1325-4B8A-BBCC-63EA69C3364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2047910-309E-4350-AF4F-D71AC9263D29}" type="slidenum">
              <a:rPr lang="en-US" altLang="en-US" sz="1200"/>
              <a:pPr/>
              <a:t>14</a:t>
            </a:fld>
            <a:endParaRPr lang="en-US" altLang="en-US" sz="1200"/>
          </a:p>
        </p:txBody>
      </p:sp>
      <p:sp>
        <p:nvSpPr>
          <p:cNvPr id="29698" name="Rectangle 2">
            <a:extLst>
              <a:ext uri="{FF2B5EF4-FFF2-40B4-BE49-F238E27FC236}">
                <a16:creationId xmlns:a16="http://schemas.microsoft.com/office/drawing/2014/main" id="{F191921A-B7BD-415F-9F01-05CC66743AF4}"/>
              </a:ext>
            </a:extLst>
          </p:cNvPr>
          <p:cNvSpPr>
            <a:spLocks noGrp="1" noRot="1" noChangeAspect="1" noChangeArrowheads="1" noTextEdit="1"/>
          </p:cNvSpPr>
          <p:nvPr>
            <p:ph type="sldImg"/>
          </p:nvPr>
        </p:nvSpPr>
        <p:spPr>
          <a:ln/>
        </p:spPr>
      </p:sp>
      <p:sp>
        <p:nvSpPr>
          <p:cNvPr id="29699" name="Rectangle 3">
            <a:extLst>
              <a:ext uri="{FF2B5EF4-FFF2-40B4-BE49-F238E27FC236}">
                <a16:creationId xmlns:a16="http://schemas.microsoft.com/office/drawing/2014/main" id="{C55139EC-F16B-40A5-9E98-A2814091C8A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altLang="en-US" sz="10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B7495D0A-5A2E-47C3-B4EE-6DD096A8A4D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70D097F-358C-4502-AD32-D43FEDD06F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22DF89A-3814-4B67-95E9-526A0495C3EE}"/>
              </a:ext>
            </a:extLst>
          </p:cNvPr>
          <p:cNvSpPr>
            <a:spLocks noGrp="1" noChangeArrowheads="1"/>
          </p:cNvSpPr>
          <p:nvPr>
            <p:ph type="sldNum" sz="quarter" idx="12"/>
          </p:nvPr>
        </p:nvSpPr>
        <p:spPr>
          <a:ln/>
        </p:spPr>
        <p:txBody>
          <a:bodyPr/>
          <a:lstStyle>
            <a:lvl1pPr>
              <a:defRPr/>
            </a:lvl1pPr>
          </a:lstStyle>
          <a:p>
            <a:fld id="{6F3DCFC0-33BD-40AC-9CD0-8169C27AE15A}" type="slidenum">
              <a:rPr lang="en-US" altLang="en-US"/>
              <a:pPr/>
              <a:t>‹#›</a:t>
            </a:fld>
            <a:endParaRPr lang="en-US" altLang="en-US"/>
          </a:p>
        </p:txBody>
      </p:sp>
    </p:spTree>
    <p:extLst>
      <p:ext uri="{BB962C8B-B14F-4D97-AF65-F5344CB8AC3E}">
        <p14:creationId xmlns:p14="http://schemas.microsoft.com/office/powerpoint/2010/main" val="3690760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85CAC24-7B6C-460D-A9F8-29B2D2654C1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C051386-CDD1-4793-9399-40B87B7EEF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AEC3205-FEE5-4111-BB4D-AE67764C1EDA}"/>
              </a:ext>
            </a:extLst>
          </p:cNvPr>
          <p:cNvSpPr>
            <a:spLocks noGrp="1" noChangeArrowheads="1"/>
          </p:cNvSpPr>
          <p:nvPr>
            <p:ph type="sldNum" sz="quarter" idx="12"/>
          </p:nvPr>
        </p:nvSpPr>
        <p:spPr>
          <a:ln/>
        </p:spPr>
        <p:txBody>
          <a:bodyPr/>
          <a:lstStyle>
            <a:lvl1pPr>
              <a:defRPr/>
            </a:lvl1pPr>
          </a:lstStyle>
          <a:p>
            <a:fld id="{0471879D-34F3-4DDE-A214-87F4E90AD4D9}" type="slidenum">
              <a:rPr lang="en-US" altLang="en-US"/>
              <a:pPr/>
              <a:t>‹#›</a:t>
            </a:fld>
            <a:endParaRPr lang="en-US" altLang="en-US"/>
          </a:p>
        </p:txBody>
      </p:sp>
    </p:spTree>
    <p:extLst>
      <p:ext uri="{BB962C8B-B14F-4D97-AF65-F5344CB8AC3E}">
        <p14:creationId xmlns:p14="http://schemas.microsoft.com/office/powerpoint/2010/main" val="964432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F4117BA-3216-4F43-96A4-00E1F122C60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B4FE572-1D36-4BFA-8AA5-363E5C629B9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1B82A9E-466C-4082-AFAB-299961ED545C}"/>
              </a:ext>
            </a:extLst>
          </p:cNvPr>
          <p:cNvSpPr>
            <a:spLocks noGrp="1" noChangeArrowheads="1"/>
          </p:cNvSpPr>
          <p:nvPr>
            <p:ph type="sldNum" sz="quarter" idx="12"/>
          </p:nvPr>
        </p:nvSpPr>
        <p:spPr>
          <a:ln/>
        </p:spPr>
        <p:txBody>
          <a:bodyPr/>
          <a:lstStyle>
            <a:lvl1pPr>
              <a:defRPr/>
            </a:lvl1pPr>
          </a:lstStyle>
          <a:p>
            <a:fld id="{1F2C67DA-9C03-4A7D-AAFA-F49A9B911D33}" type="slidenum">
              <a:rPr lang="en-US" altLang="en-US"/>
              <a:pPr/>
              <a:t>‹#›</a:t>
            </a:fld>
            <a:endParaRPr lang="en-US" altLang="en-US"/>
          </a:p>
        </p:txBody>
      </p:sp>
    </p:spTree>
    <p:extLst>
      <p:ext uri="{BB962C8B-B14F-4D97-AF65-F5344CB8AC3E}">
        <p14:creationId xmlns:p14="http://schemas.microsoft.com/office/powerpoint/2010/main" val="29921724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9069517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055261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06121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1308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234667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9761594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87608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60970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CB46571-D718-4C1B-A560-92618EE59DF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B9644CB-F430-4E90-8ACD-2D9A72BCC7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FF52D74-8113-42FE-8727-D388EA89CE0D}"/>
              </a:ext>
            </a:extLst>
          </p:cNvPr>
          <p:cNvSpPr>
            <a:spLocks noGrp="1" noChangeArrowheads="1"/>
          </p:cNvSpPr>
          <p:nvPr>
            <p:ph type="sldNum" sz="quarter" idx="12"/>
          </p:nvPr>
        </p:nvSpPr>
        <p:spPr>
          <a:ln/>
        </p:spPr>
        <p:txBody>
          <a:bodyPr/>
          <a:lstStyle>
            <a:lvl1pPr>
              <a:defRPr/>
            </a:lvl1pPr>
          </a:lstStyle>
          <a:p>
            <a:fld id="{350F4348-F621-47BE-A9F4-E7E257DF2D0C}" type="slidenum">
              <a:rPr lang="en-US" altLang="en-US"/>
              <a:pPr/>
              <a:t>‹#›</a:t>
            </a:fld>
            <a:endParaRPr lang="en-US" altLang="en-US"/>
          </a:p>
        </p:txBody>
      </p:sp>
    </p:spTree>
    <p:extLst>
      <p:ext uri="{BB962C8B-B14F-4D97-AF65-F5344CB8AC3E}">
        <p14:creationId xmlns:p14="http://schemas.microsoft.com/office/powerpoint/2010/main" val="37463500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470799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02720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39571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7148459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243934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5504548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30905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20808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947182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1050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FFBBB466-7E9E-4B6C-BA7C-158DBC682BB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D487558-B7AA-49F0-9EB0-04ECF2C4917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416FCF1-4624-423B-A976-88295CAC3229}"/>
              </a:ext>
            </a:extLst>
          </p:cNvPr>
          <p:cNvSpPr>
            <a:spLocks noGrp="1" noChangeArrowheads="1"/>
          </p:cNvSpPr>
          <p:nvPr>
            <p:ph type="sldNum" sz="quarter" idx="12"/>
          </p:nvPr>
        </p:nvSpPr>
        <p:spPr>
          <a:ln/>
        </p:spPr>
        <p:txBody>
          <a:bodyPr/>
          <a:lstStyle>
            <a:lvl1pPr>
              <a:defRPr/>
            </a:lvl1pPr>
          </a:lstStyle>
          <a:p>
            <a:fld id="{20965D4C-4F04-40BA-BEAE-51ED32ED79EB}" type="slidenum">
              <a:rPr lang="en-US" altLang="en-US"/>
              <a:pPr/>
              <a:t>‹#›</a:t>
            </a:fld>
            <a:endParaRPr lang="en-US" altLang="en-US"/>
          </a:p>
        </p:txBody>
      </p:sp>
    </p:spTree>
    <p:extLst>
      <p:ext uri="{BB962C8B-B14F-4D97-AF65-F5344CB8AC3E}">
        <p14:creationId xmlns:p14="http://schemas.microsoft.com/office/powerpoint/2010/main" val="7395552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185672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022357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2830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2518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047330B-C813-45DE-85FD-649C3A7F313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F9AC71E-D2FA-4F68-9578-66B88D64383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9B60B25-244A-459D-B953-FC7F11E08B44}"/>
              </a:ext>
            </a:extLst>
          </p:cNvPr>
          <p:cNvSpPr>
            <a:spLocks noGrp="1" noChangeArrowheads="1"/>
          </p:cNvSpPr>
          <p:nvPr>
            <p:ph type="sldNum" sz="quarter" idx="12"/>
          </p:nvPr>
        </p:nvSpPr>
        <p:spPr>
          <a:ln/>
        </p:spPr>
        <p:txBody>
          <a:bodyPr/>
          <a:lstStyle>
            <a:lvl1pPr>
              <a:defRPr/>
            </a:lvl1pPr>
          </a:lstStyle>
          <a:p>
            <a:fld id="{4F7BDB6A-59DA-4B3A-8E0B-2C5088631AC1}" type="slidenum">
              <a:rPr lang="en-US" altLang="en-US"/>
              <a:pPr/>
              <a:t>‹#›</a:t>
            </a:fld>
            <a:endParaRPr lang="en-US" altLang="en-US"/>
          </a:p>
        </p:txBody>
      </p:sp>
    </p:spTree>
    <p:extLst>
      <p:ext uri="{BB962C8B-B14F-4D97-AF65-F5344CB8AC3E}">
        <p14:creationId xmlns:p14="http://schemas.microsoft.com/office/powerpoint/2010/main" val="1713200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0A7DB40E-3B77-4EB6-9D93-22F41B33DF5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E757B8BB-FD57-415D-88FF-EAF946B1A1A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21A4EA4A-F6E4-4265-8FF1-3E7BED047DC8}"/>
              </a:ext>
            </a:extLst>
          </p:cNvPr>
          <p:cNvSpPr>
            <a:spLocks noGrp="1" noChangeArrowheads="1"/>
          </p:cNvSpPr>
          <p:nvPr>
            <p:ph type="sldNum" sz="quarter" idx="12"/>
          </p:nvPr>
        </p:nvSpPr>
        <p:spPr>
          <a:ln/>
        </p:spPr>
        <p:txBody>
          <a:bodyPr/>
          <a:lstStyle>
            <a:lvl1pPr>
              <a:defRPr/>
            </a:lvl1pPr>
          </a:lstStyle>
          <a:p>
            <a:fld id="{191654FF-57A0-46E0-94F0-4B8D152DBBDC}" type="slidenum">
              <a:rPr lang="en-US" altLang="en-US"/>
              <a:pPr/>
              <a:t>‹#›</a:t>
            </a:fld>
            <a:endParaRPr lang="en-US" altLang="en-US"/>
          </a:p>
        </p:txBody>
      </p:sp>
    </p:spTree>
    <p:extLst>
      <p:ext uri="{BB962C8B-B14F-4D97-AF65-F5344CB8AC3E}">
        <p14:creationId xmlns:p14="http://schemas.microsoft.com/office/powerpoint/2010/main" val="2583570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1C854686-9918-41F5-8F04-97612772B143}"/>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7CFBF83F-0682-4801-9B46-D2BBAC862ED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905E09C2-D13C-4ACC-B67B-856D6212B3E2}"/>
              </a:ext>
            </a:extLst>
          </p:cNvPr>
          <p:cNvSpPr>
            <a:spLocks noGrp="1" noChangeArrowheads="1"/>
          </p:cNvSpPr>
          <p:nvPr>
            <p:ph type="sldNum" sz="quarter" idx="12"/>
          </p:nvPr>
        </p:nvSpPr>
        <p:spPr>
          <a:ln/>
        </p:spPr>
        <p:txBody>
          <a:bodyPr/>
          <a:lstStyle>
            <a:lvl1pPr>
              <a:defRPr/>
            </a:lvl1pPr>
          </a:lstStyle>
          <a:p>
            <a:fld id="{C09C26CB-C8C2-41D7-9043-37604604E8AA}" type="slidenum">
              <a:rPr lang="en-US" altLang="en-US"/>
              <a:pPr/>
              <a:t>‹#›</a:t>
            </a:fld>
            <a:endParaRPr lang="en-US" altLang="en-US"/>
          </a:p>
        </p:txBody>
      </p:sp>
    </p:spTree>
    <p:extLst>
      <p:ext uri="{BB962C8B-B14F-4D97-AF65-F5344CB8AC3E}">
        <p14:creationId xmlns:p14="http://schemas.microsoft.com/office/powerpoint/2010/main" val="1209813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0307671-FF56-475B-A1FC-CB5A6AB7088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38195FE7-EB3E-4C10-8E8F-5F4D09596E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4E15FD49-9187-4549-8618-756B73D38FD6}"/>
              </a:ext>
            </a:extLst>
          </p:cNvPr>
          <p:cNvSpPr>
            <a:spLocks noGrp="1" noChangeArrowheads="1"/>
          </p:cNvSpPr>
          <p:nvPr>
            <p:ph type="sldNum" sz="quarter" idx="12"/>
          </p:nvPr>
        </p:nvSpPr>
        <p:spPr>
          <a:ln/>
        </p:spPr>
        <p:txBody>
          <a:bodyPr/>
          <a:lstStyle>
            <a:lvl1pPr>
              <a:defRPr/>
            </a:lvl1pPr>
          </a:lstStyle>
          <a:p>
            <a:fld id="{8CE41FFA-8177-4D50-8D0A-806C41455BF5}" type="slidenum">
              <a:rPr lang="en-US" altLang="en-US"/>
              <a:pPr/>
              <a:t>‹#›</a:t>
            </a:fld>
            <a:endParaRPr lang="en-US" altLang="en-US"/>
          </a:p>
        </p:txBody>
      </p:sp>
    </p:spTree>
    <p:extLst>
      <p:ext uri="{BB962C8B-B14F-4D97-AF65-F5344CB8AC3E}">
        <p14:creationId xmlns:p14="http://schemas.microsoft.com/office/powerpoint/2010/main" val="4111732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7402CE3-9B0D-40CC-8721-B2012D17CAC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8DDD401-64ED-425A-9FD0-9EC91B7698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4C12566-E524-4628-9F46-CD9CD26EC4AB}"/>
              </a:ext>
            </a:extLst>
          </p:cNvPr>
          <p:cNvSpPr>
            <a:spLocks noGrp="1" noChangeArrowheads="1"/>
          </p:cNvSpPr>
          <p:nvPr>
            <p:ph type="sldNum" sz="quarter" idx="12"/>
          </p:nvPr>
        </p:nvSpPr>
        <p:spPr>
          <a:ln/>
        </p:spPr>
        <p:txBody>
          <a:bodyPr/>
          <a:lstStyle>
            <a:lvl1pPr>
              <a:defRPr/>
            </a:lvl1pPr>
          </a:lstStyle>
          <a:p>
            <a:fld id="{3C43C914-E28C-4948-AA7F-7F71E020D893}" type="slidenum">
              <a:rPr lang="en-US" altLang="en-US"/>
              <a:pPr/>
              <a:t>‹#›</a:t>
            </a:fld>
            <a:endParaRPr lang="en-US" altLang="en-US"/>
          </a:p>
        </p:txBody>
      </p:sp>
    </p:spTree>
    <p:extLst>
      <p:ext uri="{BB962C8B-B14F-4D97-AF65-F5344CB8AC3E}">
        <p14:creationId xmlns:p14="http://schemas.microsoft.com/office/powerpoint/2010/main" val="455479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7BF96E0-7A71-4E5E-8B5C-D18D7E3E130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7E0A8CE-2F95-4440-BFE4-AE35BA0BFC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DFC35861-4F61-4E57-BC59-3D339C699CE0}"/>
              </a:ext>
            </a:extLst>
          </p:cNvPr>
          <p:cNvSpPr>
            <a:spLocks noGrp="1" noChangeArrowheads="1"/>
          </p:cNvSpPr>
          <p:nvPr>
            <p:ph type="sldNum" sz="quarter" idx="12"/>
          </p:nvPr>
        </p:nvSpPr>
        <p:spPr>
          <a:ln/>
        </p:spPr>
        <p:txBody>
          <a:bodyPr/>
          <a:lstStyle>
            <a:lvl1pPr>
              <a:defRPr/>
            </a:lvl1pPr>
          </a:lstStyle>
          <a:p>
            <a:fld id="{E6290F2C-C2E3-4AAE-A2FD-2897EC5D69C2}" type="slidenum">
              <a:rPr lang="en-US" altLang="en-US"/>
              <a:pPr/>
              <a:t>‹#›</a:t>
            </a:fld>
            <a:endParaRPr lang="en-US" altLang="en-US"/>
          </a:p>
        </p:txBody>
      </p:sp>
    </p:spTree>
    <p:extLst>
      <p:ext uri="{BB962C8B-B14F-4D97-AF65-F5344CB8AC3E}">
        <p14:creationId xmlns:p14="http://schemas.microsoft.com/office/powerpoint/2010/main" val="2847340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 Target="../slides/slide1.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896F050-6F7F-49EC-8819-0AAEA8660532}"/>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6B5A177D-1057-476E-ADA0-E59E274CC6A4}"/>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165E5406-A07D-430E-A892-CB88690BD996}"/>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ea typeface="ＭＳ Ｐゴシック" charset="0"/>
                <a:cs typeface="ＭＳ Ｐゴシック" charset="0"/>
              </a:defRPr>
            </a:lvl1pPr>
          </a:lstStyle>
          <a:p>
            <a:pPr>
              <a:defRPr/>
            </a:pPr>
            <a:endParaRPr lang="en-US"/>
          </a:p>
        </p:txBody>
      </p:sp>
      <p:sp>
        <p:nvSpPr>
          <p:cNvPr id="1029" name="Rectangle 5">
            <a:extLst>
              <a:ext uri="{FF2B5EF4-FFF2-40B4-BE49-F238E27FC236}">
                <a16:creationId xmlns:a16="http://schemas.microsoft.com/office/drawing/2014/main" id="{F120555D-DADA-4488-90F6-900348AF7313}"/>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ea typeface="ＭＳ Ｐゴシック" charset="0"/>
                <a:cs typeface="ＭＳ Ｐゴシック" charset="0"/>
              </a:defRPr>
            </a:lvl1pPr>
          </a:lstStyle>
          <a:p>
            <a:pPr>
              <a:defRPr/>
            </a:pPr>
            <a:endParaRPr lang="en-US"/>
          </a:p>
        </p:txBody>
      </p:sp>
      <p:sp>
        <p:nvSpPr>
          <p:cNvPr id="1030" name="Rectangle 6">
            <a:extLst>
              <a:ext uri="{FF2B5EF4-FFF2-40B4-BE49-F238E27FC236}">
                <a16:creationId xmlns:a16="http://schemas.microsoft.com/office/drawing/2014/main" id="{84C2BD5F-3B00-4F49-A8FF-8C76CD3C4ED1}"/>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F7C783DD-C9ED-4E3A-AF27-FBF364C1E3C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2E869CFA-96E1-4D0C-8CF1-8259145A8B8A}"/>
              </a:ext>
            </a:extLst>
          </p:cNvPr>
          <p:cNvSpPr>
            <a:spLocks noChangeArrowheads="1"/>
          </p:cNvSpPr>
          <p:nvPr userDrawn="1"/>
        </p:nvSpPr>
        <p:spPr bwMode="auto">
          <a:xfrm>
            <a:off x="8839200" y="0"/>
            <a:ext cx="304800" cy="6834188"/>
          </a:xfrm>
          <a:prstGeom prst="rect">
            <a:avLst/>
          </a:prstGeom>
          <a:solidFill>
            <a:srgbClr val="065E9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13315" name="Rectangle 3">
            <a:extLst>
              <a:ext uri="{FF2B5EF4-FFF2-40B4-BE49-F238E27FC236}">
                <a16:creationId xmlns:a16="http://schemas.microsoft.com/office/drawing/2014/main" id="{BA9550B4-5542-4D6B-BDC6-ADCE8D5249E9}"/>
              </a:ext>
            </a:extLst>
          </p:cNvPr>
          <p:cNvSpPr>
            <a:spLocks noChangeArrowheads="1"/>
          </p:cNvSpPr>
          <p:nvPr userDrawn="1"/>
        </p:nvSpPr>
        <p:spPr bwMode="auto">
          <a:xfrm>
            <a:off x="-23813" y="0"/>
            <a:ext cx="1689101" cy="6834188"/>
          </a:xfrm>
          <a:prstGeom prst="rect">
            <a:avLst/>
          </a:prstGeom>
          <a:solidFill>
            <a:srgbClr val="00508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13316" name="Rectangle 4">
            <a:extLst>
              <a:ext uri="{FF2B5EF4-FFF2-40B4-BE49-F238E27FC236}">
                <a16:creationId xmlns:a16="http://schemas.microsoft.com/office/drawing/2014/main" id="{C6A815F0-9C50-41E1-B593-5AE3444FBBE7}"/>
              </a:ext>
            </a:extLst>
          </p:cNvPr>
          <p:cNvSpPr>
            <a:spLocks noChangeArrowheads="1"/>
          </p:cNvSpPr>
          <p:nvPr userDrawn="1"/>
        </p:nvSpPr>
        <p:spPr bwMode="auto">
          <a:xfrm>
            <a:off x="-34925" y="0"/>
            <a:ext cx="9178925" cy="1143000"/>
          </a:xfrm>
          <a:prstGeom prst="rect">
            <a:avLst/>
          </a:prstGeom>
          <a:gradFill rotWithShape="0">
            <a:gsLst>
              <a:gs pos="0">
                <a:schemeClr val="bg1"/>
              </a:gs>
              <a:gs pos="100000">
                <a:srgbClr val="00508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238E88E0-AD93-48E1-A0E1-E6535F347909}"/>
              </a:ext>
            </a:extLst>
          </p:cNvPr>
          <p:cNvSpPr>
            <a:spLocks noChangeArrowheads="1"/>
          </p:cNvSpPr>
          <p:nvPr userDrawn="1"/>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4339" name="Rectangle 3">
            <a:extLst>
              <a:ext uri="{FF2B5EF4-FFF2-40B4-BE49-F238E27FC236}">
                <a16:creationId xmlns:a16="http://schemas.microsoft.com/office/drawing/2014/main" id="{67946D1B-72D2-4B70-B144-DD1E8E3D7D2D}"/>
              </a:ext>
            </a:extLst>
          </p:cNvPr>
          <p:cNvSpPr>
            <a:spLocks noChangeArrowheads="1"/>
          </p:cNvSpPr>
          <p:nvPr userDrawn="1"/>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4340" name="Line 4">
            <a:extLst>
              <a:ext uri="{FF2B5EF4-FFF2-40B4-BE49-F238E27FC236}">
                <a16:creationId xmlns:a16="http://schemas.microsoft.com/office/drawing/2014/main" id="{23504D19-7A0A-4BA0-85D2-F6B3517F60C1}"/>
              </a:ext>
            </a:extLst>
          </p:cNvPr>
          <p:cNvSpPr>
            <a:spLocks noChangeShapeType="1"/>
          </p:cNvSpPr>
          <p:nvPr userDrawn="1"/>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1" name="Rectangle 5">
            <a:hlinkClick r:id="rId13" action="ppaction://hlinksldjump"/>
            <a:extLst>
              <a:ext uri="{FF2B5EF4-FFF2-40B4-BE49-F238E27FC236}">
                <a16:creationId xmlns:a16="http://schemas.microsoft.com/office/drawing/2014/main" id="{84FC384B-5508-4DE2-B2F5-6CE1D50E1DE0}"/>
              </a:ext>
            </a:extLst>
          </p:cNvPr>
          <p:cNvSpPr>
            <a:spLocks noChangeArrowheads="1"/>
          </p:cNvSpPr>
          <p:nvPr userDrawn="1"/>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4342" name="Rectangle 6">
            <a:extLst>
              <a:ext uri="{FF2B5EF4-FFF2-40B4-BE49-F238E27FC236}">
                <a16:creationId xmlns:a16="http://schemas.microsoft.com/office/drawing/2014/main" id="{FE8AFA6D-115C-4D84-9BE8-C3E447A26A5D}"/>
              </a:ext>
            </a:extLst>
          </p:cNvPr>
          <p:cNvSpPr>
            <a:spLocks noChangeArrowheads="1"/>
          </p:cNvSpPr>
          <p:nvPr userDrawn="1"/>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hyperlink" Target="http://www.bostonmagazine.com/health/blog/2015/03/23/new-balance-launches-2015-boston-shoe/" TargetMode="External"/><Relationship Id="rId2" Type="http://schemas.openxmlformats.org/officeDocument/2006/relationships/hyperlink" Target="http://www.bostonherald.com/business/business_markets/2015/04/brooks_rocks_lobster_shoe_for_marathon" TargetMode="External"/><Relationship Id="rId1" Type="http://schemas.openxmlformats.org/officeDocument/2006/relationships/slideLayout" Target="../slideLayouts/slideLayout29.xml"/><Relationship Id="rId5" Type="http://schemas.openxmlformats.org/officeDocument/2006/relationships/image" Target="../media/image5.jpeg"/><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milb.com/news/article.jsp?ymd=20140715&amp;content_id=84790146&amp;fext=.jsp&amp;vkey=news_t233&amp;sid=t233" TargetMode="Externa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majorleaguefishing.com/news_details.aspx?id=15570" TargetMode="Externa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9.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www.sports-forum.com/newsletter/previous/index.html?article_id=418" TargetMode="Externa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9.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9.xml"/><Relationship Id="rId5" Type="http://schemas.openxmlformats.org/officeDocument/2006/relationships/image" Target="../media/image50.jpeg"/><Relationship Id="rId4" Type="http://schemas.openxmlformats.org/officeDocument/2006/relationships/image" Target="../media/image49.jpeg"/></Relationships>
</file>

<file path=ppt/slides/_rels/slide4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49.jpeg"/><Relationship Id="rId1" Type="http://schemas.openxmlformats.org/officeDocument/2006/relationships/slideLayout" Target="../slideLayouts/slideLayout29.xml"/><Relationship Id="rId6" Type="http://schemas.openxmlformats.org/officeDocument/2006/relationships/image" Target="../media/image54.jpeg"/><Relationship Id="rId5" Type="http://schemas.openxmlformats.org/officeDocument/2006/relationships/image" Target="../media/image53.png"/><Relationship Id="rId4" Type="http://schemas.openxmlformats.org/officeDocument/2006/relationships/image" Target="../media/image52.jpeg"/></Relationships>
</file>

<file path=ppt/slides/_rels/slide4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49.jpeg"/><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49.jpeg"/><Relationship Id="rId1" Type="http://schemas.openxmlformats.org/officeDocument/2006/relationships/slideLayout" Target="../slideLayouts/slideLayout29.xml"/><Relationship Id="rId4" Type="http://schemas.openxmlformats.org/officeDocument/2006/relationships/image" Target="../media/image57.jpeg"/></Relationships>
</file>

<file path=ppt/slides/_rels/slide4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49.jpe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29.xml"/><Relationship Id="rId4" Type="http://schemas.openxmlformats.org/officeDocument/2006/relationships/image" Target="../media/image64.jpeg"/></Relationships>
</file>

<file path=ppt/slides/_rels/slide55.xml.rels><?xml version="1.0" encoding="UTF-8" standalone="yes"?>
<Relationships xmlns="http://schemas.openxmlformats.org/package/2006/relationships"><Relationship Id="rId2" Type="http://schemas.openxmlformats.org/officeDocument/2006/relationships/image" Target="../media/image65.tiff"/><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2" Type="http://schemas.openxmlformats.org/officeDocument/2006/relationships/image" Target="../media/image69.tiff"/><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9.xml"/><Relationship Id="rId4" Type="http://schemas.openxmlformats.org/officeDocument/2006/relationships/image" Target="../media/image77.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3" Type="http://schemas.openxmlformats.org/officeDocument/2006/relationships/image" Target="../media/image85.jpeg"/><Relationship Id="rId7" Type="http://schemas.openxmlformats.org/officeDocument/2006/relationships/image" Target="../media/image89.png"/><Relationship Id="rId2" Type="http://schemas.openxmlformats.org/officeDocument/2006/relationships/image" Target="../media/image84.png"/><Relationship Id="rId1" Type="http://schemas.openxmlformats.org/officeDocument/2006/relationships/slideLayout" Target="../slideLayouts/slideLayout29.xml"/><Relationship Id="rId6" Type="http://schemas.openxmlformats.org/officeDocument/2006/relationships/image" Target="../media/image88.png"/><Relationship Id="rId5" Type="http://schemas.openxmlformats.org/officeDocument/2006/relationships/image" Target="../media/image87.jpeg"/><Relationship Id="rId4" Type="http://schemas.openxmlformats.org/officeDocument/2006/relationships/image" Target="../media/image86.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Dancing ">
            <a:extLst>
              <a:ext uri="{FF2B5EF4-FFF2-40B4-BE49-F238E27FC236}">
                <a16:creationId xmlns:a16="http://schemas.microsoft.com/office/drawing/2014/main" id="{48445394-0C8D-4BD5-924D-4260F8EDBA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113"/>
            <a:ext cx="914400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Text Box 3">
            <a:extLst>
              <a:ext uri="{FF2B5EF4-FFF2-40B4-BE49-F238E27FC236}">
                <a16:creationId xmlns:a16="http://schemas.microsoft.com/office/drawing/2014/main" id="{AFB87438-2775-4438-BBC1-4258B39C2ACC}"/>
              </a:ext>
            </a:extLst>
          </p:cNvPr>
          <p:cNvSpPr txBox="1">
            <a:spLocks noChangeArrowheads="1"/>
          </p:cNvSpPr>
          <p:nvPr/>
        </p:nvSpPr>
        <p:spPr bwMode="auto">
          <a:xfrm>
            <a:off x="990600" y="3352800"/>
            <a:ext cx="76962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spcBef>
                <a:spcPct val="50000"/>
              </a:spcBef>
            </a:pPr>
            <a:r>
              <a:rPr lang="en-US" altLang="en-US" sz="3600">
                <a:solidFill>
                  <a:schemeClr val="bg1"/>
                </a:solidFill>
                <a:latin typeface="Arial Black" panose="020B0A04020102020204" pitchFamily="34" charset="0"/>
              </a:rPr>
              <a:t>Lesson 7.6 –  </a:t>
            </a:r>
          </a:p>
          <a:p>
            <a:pPr algn="r" eaLnBrk="1" hangingPunct="1">
              <a:spcBef>
                <a:spcPct val="50000"/>
              </a:spcBef>
            </a:pPr>
            <a:r>
              <a:rPr lang="en-US" altLang="en-US" sz="3600">
                <a:solidFill>
                  <a:schemeClr val="bg1"/>
                </a:solidFill>
                <a:latin typeface="Arial Black" panose="020B0A04020102020204" pitchFamily="34" charset="0"/>
              </a:rPr>
              <a:t>Promotion </a:t>
            </a:r>
          </a:p>
        </p:txBody>
      </p:sp>
      <p:sp>
        <p:nvSpPr>
          <p:cNvPr id="16387" name="Text Box 4">
            <a:extLst>
              <a:ext uri="{FF2B5EF4-FFF2-40B4-BE49-F238E27FC236}">
                <a16:creationId xmlns:a16="http://schemas.microsoft.com/office/drawing/2014/main" id="{9F6E8663-19AB-42A6-9E28-FA0B210C39D5}"/>
              </a:ext>
            </a:extLst>
          </p:cNvPr>
          <p:cNvSpPr txBox="1">
            <a:spLocks noChangeArrowheads="1"/>
          </p:cNvSpPr>
          <p:nvPr/>
        </p:nvSpPr>
        <p:spPr bwMode="auto">
          <a:xfrm>
            <a:off x="5715000" y="6324600"/>
            <a:ext cx="3429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b="1" dirty="0"/>
              <a:t>Copyright </a:t>
            </a:r>
            <a:r>
              <a:rPr lang="en-US" altLang="en-US" sz="1200" b="1" dirty="0"/>
              <a:t>© </a:t>
            </a:r>
            <a:r>
              <a:rPr lang="is-IS" altLang="en-US" sz="1000" b="1" dirty="0"/>
              <a:t>2020</a:t>
            </a:r>
            <a:r>
              <a:rPr lang="en-US" altLang="en-US" sz="1000" b="1" dirty="0"/>
              <a:t> by Sports Career Consulting, LLC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5">
            <a:extLst>
              <a:ext uri="{FF2B5EF4-FFF2-40B4-BE49-F238E27FC236}">
                <a16:creationId xmlns:a16="http://schemas.microsoft.com/office/drawing/2014/main" id="{FEFE6B62-A097-47B3-8D78-F80C14C32C66}"/>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sp>
        <p:nvSpPr>
          <p:cNvPr id="126982" name="Rectangle 6">
            <a:extLst>
              <a:ext uri="{FF2B5EF4-FFF2-40B4-BE49-F238E27FC236}">
                <a16:creationId xmlns:a16="http://schemas.microsoft.com/office/drawing/2014/main" id="{BFC19CF0-0DF3-48F1-A524-DA6E52D1D44C}"/>
              </a:ext>
            </a:extLst>
          </p:cNvPr>
          <p:cNvSpPr>
            <a:spLocks noChangeArrowheads="1"/>
          </p:cNvSpPr>
          <p:nvPr/>
        </p:nvSpPr>
        <p:spPr bwMode="auto">
          <a:xfrm>
            <a:off x="4953000" y="2590800"/>
            <a:ext cx="4038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Sales Promotion:</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Activities or communications that encourage consumers to purchase products or services </a:t>
            </a:r>
          </a:p>
        </p:txBody>
      </p:sp>
      <p:sp>
        <p:nvSpPr>
          <p:cNvPr id="126983" name="Line 7">
            <a:extLst>
              <a:ext uri="{FF2B5EF4-FFF2-40B4-BE49-F238E27FC236}">
                <a16:creationId xmlns:a16="http://schemas.microsoft.com/office/drawing/2014/main" id="{CE35BA6C-48AC-45B6-BEC6-6C88E0BD91A3}"/>
              </a:ext>
            </a:extLst>
          </p:cNvPr>
          <p:cNvSpPr>
            <a:spLocks noChangeShapeType="1"/>
          </p:cNvSpPr>
          <p:nvPr/>
        </p:nvSpPr>
        <p:spPr bwMode="auto">
          <a:xfrm>
            <a:off x="4648200" y="1828800"/>
            <a:ext cx="0" cy="4267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984" name="Rectangle 8">
            <a:extLst>
              <a:ext uri="{FF2B5EF4-FFF2-40B4-BE49-F238E27FC236}">
                <a16:creationId xmlns:a16="http://schemas.microsoft.com/office/drawing/2014/main" id="{9520A0CF-9E89-4EE0-887F-97E98C3DC757}"/>
              </a:ext>
            </a:extLst>
          </p:cNvPr>
          <p:cNvSpPr>
            <a:spLocks noChangeArrowheads="1"/>
          </p:cNvSpPr>
          <p:nvPr/>
        </p:nvSpPr>
        <p:spPr bwMode="auto">
          <a:xfrm>
            <a:off x="152400" y="1981200"/>
            <a:ext cx="42672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Sales promotions are usually short term, encouraging consumers to act quickly </a:t>
            </a:r>
          </a:p>
          <a:p>
            <a:pPr eaLnBrk="1" hangingPunct="1"/>
            <a:endParaRPr lang="en-US" altLang="en-US">
              <a:solidFill>
                <a:srgbClr val="000099"/>
              </a:solidFill>
              <a:latin typeface="Verdana" panose="020B0604030504040204" pitchFamily="34" charset="0"/>
            </a:endParaRPr>
          </a:p>
          <a:p>
            <a:pPr eaLnBrk="1" hangingPunct="1"/>
            <a:r>
              <a:rPr lang="en-US" altLang="en-US">
                <a:solidFill>
                  <a:srgbClr val="006600"/>
                </a:solidFill>
                <a:latin typeface="Verdana" panose="020B0604030504040204" pitchFamily="34" charset="0"/>
              </a:rPr>
              <a:t>For example, a local health or fitness club may run a sales promotion offering “limited-time” membership opportunities</a:t>
            </a:r>
            <a:r>
              <a:rPr lang="en-US" altLang="en-US">
                <a:latin typeface="Verdana" panose="020B0604030504040204" pitchFamily="34" charset="0"/>
              </a:rPr>
              <a:t> </a:t>
            </a:r>
          </a:p>
        </p:txBody>
      </p:sp>
      <p:grpSp>
        <p:nvGrpSpPr>
          <p:cNvPr id="25605" name="Group 9">
            <a:extLst>
              <a:ext uri="{FF2B5EF4-FFF2-40B4-BE49-F238E27FC236}">
                <a16:creationId xmlns:a16="http://schemas.microsoft.com/office/drawing/2014/main" id="{62850EC2-A7CC-49FC-9F01-BCE746F94E64}"/>
              </a:ext>
            </a:extLst>
          </p:cNvPr>
          <p:cNvGrpSpPr>
            <a:grpSpLocks/>
          </p:cNvGrpSpPr>
          <p:nvPr/>
        </p:nvGrpSpPr>
        <p:grpSpPr bwMode="auto">
          <a:xfrm>
            <a:off x="0" y="0"/>
            <a:ext cx="9144000" cy="976313"/>
            <a:chOff x="0" y="0"/>
            <a:chExt cx="5760" cy="615"/>
          </a:xfrm>
        </p:grpSpPr>
        <p:sp>
          <p:nvSpPr>
            <p:cNvPr id="25607" name="Text Box 10">
              <a:extLst>
                <a:ext uri="{FF2B5EF4-FFF2-40B4-BE49-F238E27FC236}">
                  <a16:creationId xmlns:a16="http://schemas.microsoft.com/office/drawing/2014/main" id="{F4D58939-2530-4FCB-BFFE-505BB98323E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25608" name="Text Box 11">
              <a:extLst>
                <a:ext uri="{FF2B5EF4-FFF2-40B4-BE49-F238E27FC236}">
                  <a16:creationId xmlns:a16="http://schemas.microsoft.com/office/drawing/2014/main" id="{EC5CA6EE-0419-4CA3-8497-DCDEB84BCBD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25606" name="Text Box 12">
            <a:extLst>
              <a:ext uri="{FF2B5EF4-FFF2-40B4-BE49-F238E27FC236}">
                <a16:creationId xmlns:a16="http://schemas.microsoft.com/office/drawing/2014/main" id="{3504990F-00FD-40E1-B84A-862F66D7E28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6982"/>
                                        </p:tgtEl>
                                        <p:attrNameLst>
                                          <p:attrName>style.visibility</p:attrName>
                                        </p:attrNameLst>
                                      </p:cBhvr>
                                      <p:to>
                                        <p:strVal val="visible"/>
                                      </p:to>
                                    </p:set>
                                    <p:anim calcmode="lin" valueType="num">
                                      <p:cBhvr additive="base">
                                        <p:cTn id="7" dur="500" fill="hold"/>
                                        <p:tgtEl>
                                          <p:spTgt spid="126982"/>
                                        </p:tgtEl>
                                        <p:attrNameLst>
                                          <p:attrName>ppt_x</p:attrName>
                                        </p:attrNameLst>
                                      </p:cBhvr>
                                      <p:tavLst>
                                        <p:tav tm="0">
                                          <p:val>
                                            <p:strVal val="1+#ppt_w/2"/>
                                          </p:val>
                                        </p:tav>
                                        <p:tav tm="100000">
                                          <p:val>
                                            <p:strVal val="#ppt_x"/>
                                          </p:val>
                                        </p:tav>
                                      </p:tavLst>
                                    </p:anim>
                                    <p:anim calcmode="lin" valueType="num">
                                      <p:cBhvr additive="base">
                                        <p:cTn id="8" dur="500" fill="hold"/>
                                        <p:tgtEl>
                                          <p:spTgt spid="126982"/>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26983"/>
                                        </p:tgtEl>
                                        <p:attrNameLst>
                                          <p:attrName>style.visibility</p:attrName>
                                        </p:attrNameLst>
                                      </p:cBhvr>
                                      <p:to>
                                        <p:strVal val="visible"/>
                                      </p:to>
                                    </p:set>
                                    <p:animEffect transition="in" filter="dissolve">
                                      <p:cBhvr>
                                        <p:cTn id="11" dur="500"/>
                                        <p:tgtEl>
                                          <p:spTgt spid="126983"/>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126984">
                                            <p:txEl>
                                              <p:pRg st="0" end="0"/>
                                            </p:txEl>
                                          </p:spTgt>
                                        </p:tgtEl>
                                        <p:attrNameLst>
                                          <p:attrName>style.visibility</p:attrName>
                                        </p:attrNameLst>
                                      </p:cBhvr>
                                      <p:to>
                                        <p:strVal val="visible"/>
                                      </p:to>
                                    </p:set>
                                    <p:anim calcmode="lin" valueType="num">
                                      <p:cBhvr additive="base">
                                        <p:cTn id="15" dur="500" fill="hold"/>
                                        <p:tgtEl>
                                          <p:spTgt spid="126984">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26984">
                                            <p:txEl>
                                              <p:pRg st="0" end="0"/>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126984">
                                            <p:txEl>
                                              <p:pRg st="2" end="2"/>
                                            </p:txEl>
                                          </p:spTgt>
                                        </p:tgtEl>
                                        <p:attrNameLst>
                                          <p:attrName>style.visibility</p:attrName>
                                        </p:attrNameLst>
                                      </p:cBhvr>
                                      <p:to>
                                        <p:strVal val="visible"/>
                                      </p:to>
                                    </p:set>
                                    <p:anim calcmode="lin" valueType="num">
                                      <p:cBhvr additive="base">
                                        <p:cTn id="20" dur="500" fill="hold"/>
                                        <p:tgtEl>
                                          <p:spTgt spid="126984">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2698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2">
            <a:extLst>
              <a:ext uri="{FF2B5EF4-FFF2-40B4-BE49-F238E27FC236}">
                <a16:creationId xmlns:a16="http://schemas.microsoft.com/office/drawing/2014/main" id="{B7D08A62-5851-4D26-A786-173EDEFB3D65}"/>
              </a:ext>
            </a:extLst>
          </p:cNvPr>
          <p:cNvGrpSpPr>
            <a:grpSpLocks/>
          </p:cNvGrpSpPr>
          <p:nvPr/>
        </p:nvGrpSpPr>
        <p:grpSpPr bwMode="auto">
          <a:xfrm>
            <a:off x="0" y="0"/>
            <a:ext cx="9144000" cy="976313"/>
            <a:chOff x="0" y="0"/>
            <a:chExt cx="5760" cy="615"/>
          </a:xfrm>
        </p:grpSpPr>
        <p:sp>
          <p:nvSpPr>
            <p:cNvPr id="26632" name="Text Box 3">
              <a:extLst>
                <a:ext uri="{FF2B5EF4-FFF2-40B4-BE49-F238E27FC236}">
                  <a16:creationId xmlns:a16="http://schemas.microsoft.com/office/drawing/2014/main" id="{DBD65A34-01F6-4142-8060-ACF486C1368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26633" name="Text Box 4">
              <a:extLst>
                <a:ext uri="{FF2B5EF4-FFF2-40B4-BE49-F238E27FC236}">
                  <a16:creationId xmlns:a16="http://schemas.microsoft.com/office/drawing/2014/main" id="{461626CD-04AD-41AB-91B1-FFD74D7405B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26626" name="Line 5">
            <a:extLst>
              <a:ext uri="{FF2B5EF4-FFF2-40B4-BE49-F238E27FC236}">
                <a16:creationId xmlns:a16="http://schemas.microsoft.com/office/drawing/2014/main" id="{F9DB6812-6872-461E-8878-F35AA8166223}"/>
              </a:ext>
            </a:extLst>
          </p:cNvPr>
          <p:cNvSpPr>
            <a:spLocks noChangeShapeType="1"/>
          </p:cNvSpPr>
          <p:nvPr/>
        </p:nvSpPr>
        <p:spPr bwMode="auto">
          <a:xfrm>
            <a:off x="228600" y="23622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27" name="Text Box 6">
            <a:extLst>
              <a:ext uri="{FF2B5EF4-FFF2-40B4-BE49-F238E27FC236}">
                <a16:creationId xmlns:a16="http://schemas.microsoft.com/office/drawing/2014/main" id="{C55BA1FA-0698-4FA2-A20E-C4A613B9F24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628" name="Rectangle 7">
            <a:extLst>
              <a:ext uri="{FF2B5EF4-FFF2-40B4-BE49-F238E27FC236}">
                <a16:creationId xmlns:a16="http://schemas.microsoft.com/office/drawing/2014/main" id="{3D612861-AA35-4A3C-A42C-D472F5D384EE}"/>
              </a:ext>
            </a:extLst>
          </p:cNvPr>
          <p:cNvSpPr>
            <a:spLocks noChangeArrowheads="1"/>
          </p:cNvSpPr>
          <p:nvPr/>
        </p:nvSpPr>
        <p:spPr bwMode="auto">
          <a:xfrm>
            <a:off x="3124200" y="1676400"/>
            <a:ext cx="2781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Sales Promotion </a:t>
            </a:r>
          </a:p>
        </p:txBody>
      </p:sp>
      <p:sp>
        <p:nvSpPr>
          <p:cNvPr id="26629" name="Rectangle 8">
            <a:extLst>
              <a:ext uri="{FF2B5EF4-FFF2-40B4-BE49-F238E27FC236}">
                <a16:creationId xmlns:a16="http://schemas.microsoft.com/office/drawing/2014/main" id="{AA5960F1-527D-43C4-8CCD-07B4B3EF4BAC}"/>
              </a:ext>
            </a:extLst>
          </p:cNvPr>
          <p:cNvSpPr>
            <a:spLocks noChangeArrowheads="1"/>
          </p:cNvSpPr>
          <p:nvPr/>
        </p:nvSpPr>
        <p:spPr bwMode="auto">
          <a:xfrm>
            <a:off x="381000" y="762000"/>
            <a:ext cx="8153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Promotion</a:t>
            </a:r>
          </a:p>
        </p:txBody>
      </p:sp>
      <p:sp>
        <p:nvSpPr>
          <p:cNvPr id="14348" name="Text Box 12">
            <a:extLst>
              <a:ext uri="{FF2B5EF4-FFF2-40B4-BE49-F238E27FC236}">
                <a16:creationId xmlns:a16="http://schemas.microsoft.com/office/drawing/2014/main" id="{99F0E8D6-2B2B-49BD-A7B3-2528BCB81C6C}"/>
              </a:ext>
            </a:extLst>
          </p:cNvPr>
          <p:cNvSpPr txBox="1">
            <a:spLocks noChangeArrowheads="1"/>
          </p:cNvSpPr>
          <p:nvPr/>
        </p:nvSpPr>
        <p:spPr bwMode="auto">
          <a:xfrm>
            <a:off x="381000" y="3048000"/>
            <a:ext cx="8305800" cy="3046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a:latin typeface="Verdana" panose="020B0604030504040204" pitchFamily="34" charset="0"/>
              </a:rPr>
              <a:t>Another popular example of sales promotion includes the offer of “limited” or “special” edition products (or “for a limited time only”). For last year’s Boston Marathon, a number of brands offered special edition versions of running shoes (such as Adidas’ customizable sneaker that let runners print up to 10 characters — or their personal record post-race — on the side of the shoe).</a:t>
            </a:r>
          </a:p>
        </p:txBody>
      </p:sp>
      <p:pic>
        <p:nvPicPr>
          <p:cNvPr id="26631" name="Picture 13" descr="bos">
            <a:extLst>
              <a:ext uri="{FF2B5EF4-FFF2-40B4-BE49-F238E27FC236}">
                <a16:creationId xmlns:a16="http://schemas.microsoft.com/office/drawing/2014/main" id="{ED7A206D-16DB-4500-984A-47D802E612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990600"/>
            <a:ext cx="1600200"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Group 2">
            <a:extLst>
              <a:ext uri="{FF2B5EF4-FFF2-40B4-BE49-F238E27FC236}">
                <a16:creationId xmlns:a16="http://schemas.microsoft.com/office/drawing/2014/main" id="{E74489A1-73AA-43ED-A5F7-1EAA0A7A87AF}"/>
              </a:ext>
            </a:extLst>
          </p:cNvPr>
          <p:cNvGrpSpPr>
            <a:grpSpLocks/>
          </p:cNvGrpSpPr>
          <p:nvPr/>
        </p:nvGrpSpPr>
        <p:grpSpPr bwMode="auto">
          <a:xfrm>
            <a:off x="0" y="0"/>
            <a:ext cx="9144000" cy="976313"/>
            <a:chOff x="0" y="0"/>
            <a:chExt cx="5760" cy="615"/>
          </a:xfrm>
        </p:grpSpPr>
        <p:sp>
          <p:nvSpPr>
            <p:cNvPr id="27657" name="Text Box 3">
              <a:extLst>
                <a:ext uri="{FF2B5EF4-FFF2-40B4-BE49-F238E27FC236}">
                  <a16:creationId xmlns:a16="http://schemas.microsoft.com/office/drawing/2014/main" id="{9A274F76-5FFF-43F6-A04F-E701DED316A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27658" name="Text Box 4">
              <a:extLst>
                <a:ext uri="{FF2B5EF4-FFF2-40B4-BE49-F238E27FC236}">
                  <a16:creationId xmlns:a16="http://schemas.microsoft.com/office/drawing/2014/main" id="{A04F62D9-E6C4-4F2B-99B6-05B365BF39F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27650" name="Line 5">
            <a:extLst>
              <a:ext uri="{FF2B5EF4-FFF2-40B4-BE49-F238E27FC236}">
                <a16:creationId xmlns:a16="http://schemas.microsoft.com/office/drawing/2014/main" id="{20DC2EE1-2C1A-48FE-9D3E-CF42A0620FA7}"/>
              </a:ext>
            </a:extLst>
          </p:cNvPr>
          <p:cNvSpPr>
            <a:spLocks noChangeShapeType="1"/>
          </p:cNvSpPr>
          <p:nvPr/>
        </p:nvSpPr>
        <p:spPr bwMode="auto">
          <a:xfrm>
            <a:off x="228600" y="2057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1" name="Text Box 6">
            <a:extLst>
              <a:ext uri="{FF2B5EF4-FFF2-40B4-BE49-F238E27FC236}">
                <a16:creationId xmlns:a16="http://schemas.microsoft.com/office/drawing/2014/main" id="{8C769AB2-CFC0-4179-9377-5163413ABD7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7652" name="Rectangle 7">
            <a:extLst>
              <a:ext uri="{FF2B5EF4-FFF2-40B4-BE49-F238E27FC236}">
                <a16:creationId xmlns:a16="http://schemas.microsoft.com/office/drawing/2014/main" id="{24C8E27B-FC96-4DE6-BFB3-F1B7C692AE4A}"/>
              </a:ext>
            </a:extLst>
          </p:cNvPr>
          <p:cNvSpPr>
            <a:spLocks noChangeArrowheads="1"/>
          </p:cNvSpPr>
          <p:nvPr/>
        </p:nvSpPr>
        <p:spPr bwMode="auto">
          <a:xfrm>
            <a:off x="3124200" y="1524000"/>
            <a:ext cx="2781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Sales Promotion </a:t>
            </a:r>
          </a:p>
        </p:txBody>
      </p:sp>
      <p:sp>
        <p:nvSpPr>
          <p:cNvPr id="27653" name="Rectangle 8">
            <a:extLst>
              <a:ext uri="{FF2B5EF4-FFF2-40B4-BE49-F238E27FC236}">
                <a16:creationId xmlns:a16="http://schemas.microsoft.com/office/drawing/2014/main" id="{9E35B040-46BF-442C-BCAC-3D52BF4529A0}"/>
              </a:ext>
            </a:extLst>
          </p:cNvPr>
          <p:cNvSpPr>
            <a:spLocks noChangeArrowheads="1"/>
          </p:cNvSpPr>
          <p:nvPr/>
        </p:nvSpPr>
        <p:spPr bwMode="auto">
          <a:xfrm>
            <a:off x="381000" y="762000"/>
            <a:ext cx="8153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Promotion</a:t>
            </a:r>
          </a:p>
        </p:txBody>
      </p:sp>
      <p:sp>
        <p:nvSpPr>
          <p:cNvPr id="257033" name="Rectangle 9">
            <a:extLst>
              <a:ext uri="{FF2B5EF4-FFF2-40B4-BE49-F238E27FC236}">
                <a16:creationId xmlns:a16="http://schemas.microsoft.com/office/drawing/2014/main" id="{C39D42A3-FF99-467F-905D-F8774BF81D48}"/>
              </a:ext>
            </a:extLst>
          </p:cNvPr>
          <p:cNvSpPr>
            <a:spLocks noChangeArrowheads="1"/>
          </p:cNvSpPr>
          <p:nvPr/>
        </p:nvSpPr>
        <p:spPr bwMode="auto">
          <a:xfrm>
            <a:off x="533400" y="3140075"/>
            <a:ext cx="815340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dirty="0">
                <a:latin typeface="Verdana" panose="020B0604030504040204" pitchFamily="34" charset="0"/>
              </a:rPr>
              <a:t>Brooks Running Company introduced a limited edition Boston-themed variation of one of its popular running shoes featuring a </a:t>
            </a:r>
            <a:r>
              <a:rPr lang="en-US" altLang="en-US" dirty="0">
                <a:latin typeface="Verdana" panose="020B0604030504040204" pitchFamily="34" charset="0"/>
                <a:hlinkClick r:id="rId2"/>
              </a:rPr>
              <a:t>lobster</a:t>
            </a:r>
            <a:r>
              <a:rPr lang="en-US" altLang="en-US" dirty="0">
                <a:latin typeface="Verdana" panose="020B0604030504040204" pitchFamily="34" charset="0"/>
              </a:rPr>
              <a:t> design, while New Balance made a few thousand special edition pairs of running shoes available with the word “</a:t>
            </a:r>
            <a:r>
              <a:rPr lang="en-US" altLang="ja-JP" dirty="0">
                <a:latin typeface="Verdana" panose="020B0604030504040204" pitchFamily="34" charset="0"/>
                <a:hlinkClick r:id="rId3"/>
              </a:rPr>
              <a:t>Fastah</a:t>
            </a:r>
            <a:r>
              <a:rPr lang="en-US" altLang="en-US" dirty="0">
                <a:latin typeface="Verdana" panose="020B0604030504040204" pitchFamily="34" charset="0"/>
              </a:rPr>
              <a:t>”</a:t>
            </a:r>
            <a:r>
              <a:rPr lang="en-US" altLang="ja-JP" dirty="0">
                <a:latin typeface="Verdana" panose="020B0604030504040204" pitchFamily="34" charset="0"/>
              </a:rPr>
              <a:t> emblazoned on the sole and the city</a:t>
            </a:r>
            <a:r>
              <a:rPr lang="en-US" altLang="en-US" dirty="0">
                <a:latin typeface="Verdana" panose="020B0604030504040204" pitchFamily="34" charset="0"/>
              </a:rPr>
              <a:t>’</a:t>
            </a:r>
            <a:r>
              <a:rPr lang="en-US" altLang="ja-JP" dirty="0">
                <a:latin typeface="Verdana" panose="020B0604030504040204" pitchFamily="34" charset="0"/>
              </a:rPr>
              <a:t>s skyline printed on the insole.</a:t>
            </a:r>
            <a:endParaRPr lang="en-US" altLang="en-US" dirty="0">
              <a:latin typeface="Verdana" panose="020B0604030504040204" pitchFamily="34" charset="0"/>
            </a:endParaRPr>
          </a:p>
        </p:txBody>
      </p:sp>
      <p:pic>
        <p:nvPicPr>
          <p:cNvPr id="27655" name="Picture 15" descr="bro">
            <a:extLst>
              <a:ext uri="{FF2B5EF4-FFF2-40B4-BE49-F238E27FC236}">
                <a16:creationId xmlns:a16="http://schemas.microsoft.com/office/drawing/2014/main" id="{09052B7B-A283-41AD-B297-92B6811B09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539874"/>
            <a:ext cx="2482516" cy="124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Picture 16" descr="bro2">
            <a:extLst>
              <a:ext uri="{FF2B5EF4-FFF2-40B4-BE49-F238E27FC236}">
                <a16:creationId xmlns:a16="http://schemas.microsoft.com/office/drawing/2014/main" id="{66D49C3F-9568-4C69-970B-A0040DF993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32886" y="1539874"/>
            <a:ext cx="2272966" cy="114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57033"/>
                                        </p:tgtEl>
                                        <p:attrNameLst>
                                          <p:attrName>style.visibility</p:attrName>
                                        </p:attrNameLst>
                                      </p:cBhvr>
                                      <p:to>
                                        <p:strVal val="visible"/>
                                      </p:to>
                                    </p:set>
                                    <p:animEffect transition="in" filter="wheel(4)">
                                      <p:cBhvr>
                                        <p:cTn id="7" dur="1000"/>
                                        <p:tgtEl>
                                          <p:spTgt spid="257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Group 2">
            <a:extLst>
              <a:ext uri="{FF2B5EF4-FFF2-40B4-BE49-F238E27FC236}">
                <a16:creationId xmlns:a16="http://schemas.microsoft.com/office/drawing/2014/main" id="{E74489A1-73AA-43ED-A5F7-1EAA0A7A87AF}"/>
              </a:ext>
            </a:extLst>
          </p:cNvPr>
          <p:cNvGrpSpPr>
            <a:grpSpLocks/>
          </p:cNvGrpSpPr>
          <p:nvPr/>
        </p:nvGrpSpPr>
        <p:grpSpPr bwMode="auto">
          <a:xfrm>
            <a:off x="0" y="0"/>
            <a:ext cx="9144000" cy="976313"/>
            <a:chOff x="0" y="0"/>
            <a:chExt cx="5760" cy="615"/>
          </a:xfrm>
        </p:grpSpPr>
        <p:sp>
          <p:nvSpPr>
            <p:cNvPr id="27657" name="Text Box 3">
              <a:extLst>
                <a:ext uri="{FF2B5EF4-FFF2-40B4-BE49-F238E27FC236}">
                  <a16:creationId xmlns:a16="http://schemas.microsoft.com/office/drawing/2014/main" id="{9A274F76-5FFF-43F6-A04F-E701DED316A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27658" name="Text Box 4">
              <a:extLst>
                <a:ext uri="{FF2B5EF4-FFF2-40B4-BE49-F238E27FC236}">
                  <a16:creationId xmlns:a16="http://schemas.microsoft.com/office/drawing/2014/main" id="{A04F62D9-E6C4-4F2B-99B6-05B365BF39F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27650" name="Line 5">
            <a:extLst>
              <a:ext uri="{FF2B5EF4-FFF2-40B4-BE49-F238E27FC236}">
                <a16:creationId xmlns:a16="http://schemas.microsoft.com/office/drawing/2014/main" id="{20DC2EE1-2C1A-48FE-9D3E-CF42A0620FA7}"/>
              </a:ext>
            </a:extLst>
          </p:cNvPr>
          <p:cNvSpPr>
            <a:spLocks noChangeShapeType="1"/>
          </p:cNvSpPr>
          <p:nvPr/>
        </p:nvSpPr>
        <p:spPr bwMode="auto">
          <a:xfrm>
            <a:off x="228600" y="2057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1" name="Text Box 6">
            <a:extLst>
              <a:ext uri="{FF2B5EF4-FFF2-40B4-BE49-F238E27FC236}">
                <a16:creationId xmlns:a16="http://schemas.microsoft.com/office/drawing/2014/main" id="{8C769AB2-CFC0-4179-9377-5163413ABD7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7652" name="Rectangle 7">
            <a:extLst>
              <a:ext uri="{FF2B5EF4-FFF2-40B4-BE49-F238E27FC236}">
                <a16:creationId xmlns:a16="http://schemas.microsoft.com/office/drawing/2014/main" id="{24C8E27B-FC96-4DE6-BFB3-F1B7C692AE4A}"/>
              </a:ext>
            </a:extLst>
          </p:cNvPr>
          <p:cNvSpPr>
            <a:spLocks noChangeArrowheads="1"/>
          </p:cNvSpPr>
          <p:nvPr/>
        </p:nvSpPr>
        <p:spPr bwMode="auto">
          <a:xfrm>
            <a:off x="3124200" y="1524000"/>
            <a:ext cx="2781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Sales Promotion </a:t>
            </a:r>
          </a:p>
        </p:txBody>
      </p:sp>
      <p:sp>
        <p:nvSpPr>
          <p:cNvPr id="27653" name="Rectangle 8">
            <a:extLst>
              <a:ext uri="{FF2B5EF4-FFF2-40B4-BE49-F238E27FC236}">
                <a16:creationId xmlns:a16="http://schemas.microsoft.com/office/drawing/2014/main" id="{9E35B040-46BF-442C-BCAC-3D52BF4529A0}"/>
              </a:ext>
            </a:extLst>
          </p:cNvPr>
          <p:cNvSpPr>
            <a:spLocks noChangeArrowheads="1"/>
          </p:cNvSpPr>
          <p:nvPr/>
        </p:nvSpPr>
        <p:spPr bwMode="auto">
          <a:xfrm>
            <a:off x="381000" y="762000"/>
            <a:ext cx="8153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Promotion</a:t>
            </a:r>
          </a:p>
        </p:txBody>
      </p:sp>
      <p:sp>
        <p:nvSpPr>
          <p:cNvPr id="257033" name="Rectangle 9">
            <a:extLst>
              <a:ext uri="{FF2B5EF4-FFF2-40B4-BE49-F238E27FC236}">
                <a16:creationId xmlns:a16="http://schemas.microsoft.com/office/drawing/2014/main" id="{C39D42A3-FF99-467F-905D-F8774BF81D48}"/>
              </a:ext>
            </a:extLst>
          </p:cNvPr>
          <p:cNvSpPr>
            <a:spLocks noChangeArrowheads="1"/>
          </p:cNvSpPr>
          <p:nvPr/>
        </p:nvSpPr>
        <p:spPr bwMode="auto">
          <a:xfrm>
            <a:off x="228600" y="2267627"/>
            <a:ext cx="4457700"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000" dirty="0">
                <a:latin typeface="Verdana" panose="020B0604030504040204" pitchFamily="34" charset="0"/>
              </a:rPr>
              <a:t>In 2019, Dunkin’ and </a:t>
            </a:r>
            <a:r>
              <a:rPr lang="en-US" altLang="en-US" sz="2000" dirty="0" err="1">
                <a:latin typeface="Verdana" panose="020B0604030504040204" pitchFamily="34" charset="0"/>
              </a:rPr>
              <a:t>Saucony</a:t>
            </a:r>
            <a:r>
              <a:rPr lang="en-US" altLang="en-US" sz="2000" dirty="0">
                <a:latin typeface="Verdana" panose="020B0604030504040204" pitchFamily="34" charset="0"/>
              </a:rPr>
              <a:t>, two iconic Boston-based brands, collaborated on a limited-edition shoe release to celebrate the Boston Marathon that came in a shoe box that resembled a Dunkin’ doughnut box</a:t>
            </a:r>
          </a:p>
          <a:p>
            <a:pPr algn="just" eaLnBrk="1" hangingPunct="1"/>
            <a:endParaRPr lang="en-US" altLang="en-US" sz="2000" dirty="0">
              <a:latin typeface="Verdana" panose="020B0604030504040204" pitchFamily="34" charset="0"/>
            </a:endParaRPr>
          </a:p>
          <a:p>
            <a:pPr algn="just" eaLnBrk="1" hangingPunct="1"/>
            <a:r>
              <a:rPr lang="en-US" altLang="en-US" sz="2000" dirty="0">
                <a:latin typeface="Verdana" panose="020B0604030504040204" pitchFamily="34" charset="0"/>
              </a:rPr>
              <a:t>The shoes quickly sold out, generating not only sales but publicity and brand awareness for two companies that were not official sponsors of the race</a:t>
            </a:r>
          </a:p>
        </p:txBody>
      </p:sp>
      <p:pic>
        <p:nvPicPr>
          <p:cNvPr id="12" name="Picture 11">
            <a:extLst>
              <a:ext uri="{FF2B5EF4-FFF2-40B4-BE49-F238E27FC236}">
                <a16:creationId xmlns:a16="http://schemas.microsoft.com/office/drawing/2014/main" id="{15F39421-CFA9-F047-BBE0-5CA8E45EA63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4605966"/>
            <a:ext cx="3579495" cy="1689105"/>
          </a:xfrm>
          <a:prstGeom prst="rect">
            <a:avLst/>
          </a:prstGeom>
          <a:noFill/>
          <a:ln>
            <a:noFill/>
          </a:ln>
        </p:spPr>
      </p:pic>
      <p:pic>
        <p:nvPicPr>
          <p:cNvPr id="3" name="Picture 2">
            <a:extLst>
              <a:ext uri="{FF2B5EF4-FFF2-40B4-BE49-F238E27FC236}">
                <a16:creationId xmlns:a16="http://schemas.microsoft.com/office/drawing/2014/main" id="{483EB1C1-602B-C04E-8A05-07ED1BA3B57E}"/>
              </a:ext>
            </a:extLst>
          </p:cNvPr>
          <p:cNvPicPr>
            <a:picLocks noChangeAspect="1"/>
          </p:cNvPicPr>
          <p:nvPr/>
        </p:nvPicPr>
        <p:blipFill>
          <a:blip r:embed="rId3"/>
          <a:stretch>
            <a:fillRect/>
          </a:stretch>
        </p:blipFill>
        <p:spPr>
          <a:xfrm>
            <a:off x="4953000" y="2388870"/>
            <a:ext cx="3962400" cy="2080260"/>
          </a:xfrm>
          <a:prstGeom prst="rect">
            <a:avLst/>
          </a:prstGeom>
        </p:spPr>
      </p:pic>
    </p:spTree>
    <p:extLst>
      <p:ext uri="{BB962C8B-B14F-4D97-AF65-F5344CB8AC3E}">
        <p14:creationId xmlns:p14="http://schemas.microsoft.com/office/powerpoint/2010/main" val="10011970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57033"/>
                                        </p:tgtEl>
                                        <p:attrNameLst>
                                          <p:attrName>style.visibility</p:attrName>
                                        </p:attrNameLst>
                                      </p:cBhvr>
                                      <p:to>
                                        <p:strVal val="visible"/>
                                      </p:to>
                                    </p:set>
                                    <p:animEffect transition="in" filter="wheel(4)">
                                      <p:cBhvr>
                                        <p:cTn id="7" dur="1000"/>
                                        <p:tgtEl>
                                          <p:spTgt spid="257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AutoShape 19">
            <a:extLst>
              <a:ext uri="{FF2B5EF4-FFF2-40B4-BE49-F238E27FC236}">
                <a16:creationId xmlns:a16="http://schemas.microsoft.com/office/drawing/2014/main" id="{9D46F387-61BB-4697-A6DA-9075D286D97D}"/>
              </a:ext>
            </a:extLst>
          </p:cNvPr>
          <p:cNvSpPr>
            <a:spLocks noChangeArrowheads="1"/>
          </p:cNvSpPr>
          <p:nvPr/>
        </p:nvSpPr>
        <p:spPr bwMode="auto">
          <a:xfrm>
            <a:off x="609600" y="1295400"/>
            <a:ext cx="4572000" cy="5029200"/>
          </a:xfrm>
          <a:prstGeom prst="rtTriangle">
            <a:avLst/>
          </a:prstGeom>
          <a:solidFill>
            <a:srgbClr val="3366FF"/>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b="1">
              <a:latin typeface="Verdana" panose="020B0604030504040204" pitchFamily="34" charset="0"/>
            </a:endParaRPr>
          </a:p>
          <a:p>
            <a:pPr algn="ctr" eaLnBrk="1" hangingPunct="1"/>
            <a:r>
              <a:rPr lang="en-US" altLang="en-US" b="1">
                <a:latin typeface="Verdana" panose="020B0604030504040204" pitchFamily="34" charset="0"/>
              </a:rPr>
              <a:t>Popular Forms</a:t>
            </a:r>
          </a:p>
          <a:p>
            <a:pPr algn="ctr" eaLnBrk="1" hangingPunct="1"/>
            <a:r>
              <a:rPr lang="en-US" altLang="en-US" b="1">
                <a:latin typeface="Verdana" panose="020B0604030504040204" pitchFamily="34" charset="0"/>
              </a:rPr>
              <a:t>     of Sales Promotion</a:t>
            </a:r>
          </a:p>
          <a:p>
            <a:pPr algn="ctr" eaLnBrk="1" hangingPunct="1"/>
            <a:endParaRPr lang="en-US" altLang="en-US" b="1">
              <a:latin typeface="Verdana" panose="020B0604030504040204" pitchFamily="34" charset="0"/>
            </a:endParaRPr>
          </a:p>
        </p:txBody>
      </p:sp>
      <p:sp>
        <p:nvSpPr>
          <p:cNvPr id="129044" name="AutoShape 20">
            <a:extLst>
              <a:ext uri="{FF2B5EF4-FFF2-40B4-BE49-F238E27FC236}">
                <a16:creationId xmlns:a16="http://schemas.microsoft.com/office/drawing/2014/main" id="{26465DD7-DD1E-4BF3-87FA-D4B9FCC9D38C}"/>
              </a:ext>
            </a:extLst>
          </p:cNvPr>
          <p:cNvSpPr>
            <a:spLocks noChangeArrowheads="1"/>
          </p:cNvSpPr>
          <p:nvPr/>
        </p:nvSpPr>
        <p:spPr bwMode="auto">
          <a:xfrm>
            <a:off x="1676400" y="1066800"/>
            <a:ext cx="2971800" cy="838200"/>
          </a:xfrm>
          <a:prstGeom prst="roundRect">
            <a:avLst>
              <a:gd name="adj" fmla="val 16667"/>
            </a:avLst>
          </a:prstGeom>
          <a:solidFill>
            <a:schemeClr val="accent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latin typeface="Verdana" panose="020B0604030504040204" pitchFamily="34" charset="0"/>
              </a:rPr>
              <a:t>Premium Item </a:t>
            </a:r>
          </a:p>
          <a:p>
            <a:pPr algn="ctr" eaLnBrk="1" hangingPunct="1"/>
            <a:r>
              <a:rPr lang="en-US" altLang="en-US">
                <a:latin typeface="Verdana" panose="020B0604030504040204" pitchFamily="34" charset="0"/>
              </a:rPr>
              <a:t>Give-aways</a:t>
            </a:r>
          </a:p>
        </p:txBody>
      </p:sp>
      <p:sp>
        <p:nvSpPr>
          <p:cNvPr id="129045" name="AutoShape 21">
            <a:extLst>
              <a:ext uri="{FF2B5EF4-FFF2-40B4-BE49-F238E27FC236}">
                <a16:creationId xmlns:a16="http://schemas.microsoft.com/office/drawing/2014/main" id="{3BBCAEFB-8541-4B42-BFD3-1016D794EFC2}"/>
              </a:ext>
            </a:extLst>
          </p:cNvPr>
          <p:cNvSpPr>
            <a:spLocks noChangeArrowheads="1"/>
          </p:cNvSpPr>
          <p:nvPr/>
        </p:nvSpPr>
        <p:spPr bwMode="auto">
          <a:xfrm>
            <a:off x="2743200" y="2057400"/>
            <a:ext cx="2819400" cy="762000"/>
          </a:xfrm>
          <a:prstGeom prst="roundRect">
            <a:avLst>
              <a:gd name="adj" fmla="val 16667"/>
            </a:avLst>
          </a:prstGeom>
          <a:solidFill>
            <a:schemeClr val="accent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latin typeface="Verdana" panose="020B0604030504040204" pitchFamily="34" charset="0"/>
              </a:rPr>
              <a:t>Contests &amp;</a:t>
            </a:r>
          </a:p>
          <a:p>
            <a:pPr algn="ctr" eaLnBrk="1" hangingPunct="1"/>
            <a:r>
              <a:rPr lang="en-US" altLang="en-US">
                <a:latin typeface="Verdana" panose="020B0604030504040204" pitchFamily="34" charset="0"/>
              </a:rPr>
              <a:t>Sweepstakes</a:t>
            </a:r>
          </a:p>
        </p:txBody>
      </p:sp>
      <p:sp>
        <p:nvSpPr>
          <p:cNvPr id="129046" name="AutoShape 22">
            <a:extLst>
              <a:ext uri="{FF2B5EF4-FFF2-40B4-BE49-F238E27FC236}">
                <a16:creationId xmlns:a16="http://schemas.microsoft.com/office/drawing/2014/main" id="{F32F4049-5F53-4E36-A7C5-62AD24E50B44}"/>
              </a:ext>
            </a:extLst>
          </p:cNvPr>
          <p:cNvSpPr>
            <a:spLocks noChangeArrowheads="1"/>
          </p:cNvSpPr>
          <p:nvPr/>
        </p:nvSpPr>
        <p:spPr bwMode="auto">
          <a:xfrm>
            <a:off x="3505200" y="2971800"/>
            <a:ext cx="2743200" cy="685800"/>
          </a:xfrm>
          <a:prstGeom prst="roundRect">
            <a:avLst>
              <a:gd name="adj" fmla="val 16667"/>
            </a:avLst>
          </a:prstGeom>
          <a:solidFill>
            <a:schemeClr val="accent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latin typeface="Verdana" panose="020B0604030504040204" pitchFamily="34" charset="0"/>
              </a:rPr>
              <a:t>Sampling</a:t>
            </a:r>
          </a:p>
        </p:txBody>
      </p:sp>
      <p:sp>
        <p:nvSpPr>
          <p:cNvPr id="129047" name="AutoShape 23">
            <a:extLst>
              <a:ext uri="{FF2B5EF4-FFF2-40B4-BE49-F238E27FC236}">
                <a16:creationId xmlns:a16="http://schemas.microsoft.com/office/drawing/2014/main" id="{60D1BC3E-4980-4EE4-95F9-F65442ACA5EC}"/>
              </a:ext>
            </a:extLst>
          </p:cNvPr>
          <p:cNvSpPr>
            <a:spLocks noChangeArrowheads="1"/>
          </p:cNvSpPr>
          <p:nvPr/>
        </p:nvSpPr>
        <p:spPr bwMode="auto">
          <a:xfrm>
            <a:off x="4114800" y="3810000"/>
            <a:ext cx="3200400" cy="838200"/>
          </a:xfrm>
          <a:prstGeom prst="roundRect">
            <a:avLst>
              <a:gd name="adj" fmla="val 16667"/>
            </a:avLst>
          </a:prstGeom>
          <a:solidFill>
            <a:schemeClr val="accent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latin typeface="Verdana" panose="020B0604030504040204" pitchFamily="34" charset="0"/>
              </a:rPr>
              <a:t>Point-of-Purchase </a:t>
            </a:r>
          </a:p>
          <a:p>
            <a:pPr algn="ctr" eaLnBrk="1" hangingPunct="1"/>
            <a:r>
              <a:rPr lang="en-US" altLang="en-US">
                <a:latin typeface="Verdana" panose="020B0604030504040204" pitchFamily="34" charset="0"/>
              </a:rPr>
              <a:t>Displays</a:t>
            </a:r>
          </a:p>
        </p:txBody>
      </p:sp>
      <p:sp>
        <p:nvSpPr>
          <p:cNvPr id="129048" name="AutoShape 24">
            <a:extLst>
              <a:ext uri="{FF2B5EF4-FFF2-40B4-BE49-F238E27FC236}">
                <a16:creationId xmlns:a16="http://schemas.microsoft.com/office/drawing/2014/main" id="{9D2D1177-8AD7-4009-887E-C667D717A74A}"/>
              </a:ext>
            </a:extLst>
          </p:cNvPr>
          <p:cNvSpPr>
            <a:spLocks noChangeArrowheads="1"/>
          </p:cNvSpPr>
          <p:nvPr/>
        </p:nvSpPr>
        <p:spPr bwMode="auto">
          <a:xfrm>
            <a:off x="5105400" y="4876800"/>
            <a:ext cx="2743200" cy="685800"/>
          </a:xfrm>
          <a:prstGeom prst="roundRect">
            <a:avLst>
              <a:gd name="adj" fmla="val 16667"/>
            </a:avLst>
          </a:prstGeom>
          <a:solidFill>
            <a:schemeClr val="accent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latin typeface="Verdana" panose="020B0604030504040204" pitchFamily="34" charset="0"/>
              </a:rPr>
              <a:t>Special Events</a:t>
            </a:r>
          </a:p>
        </p:txBody>
      </p:sp>
      <p:sp>
        <p:nvSpPr>
          <p:cNvPr id="129049" name="AutoShape 25">
            <a:extLst>
              <a:ext uri="{FF2B5EF4-FFF2-40B4-BE49-F238E27FC236}">
                <a16:creationId xmlns:a16="http://schemas.microsoft.com/office/drawing/2014/main" id="{67C1E041-144F-4698-80A5-AD60F7279563}"/>
              </a:ext>
            </a:extLst>
          </p:cNvPr>
          <p:cNvSpPr>
            <a:spLocks noChangeArrowheads="1"/>
          </p:cNvSpPr>
          <p:nvPr/>
        </p:nvSpPr>
        <p:spPr bwMode="auto">
          <a:xfrm>
            <a:off x="6019800" y="5715000"/>
            <a:ext cx="2743200" cy="685800"/>
          </a:xfrm>
          <a:prstGeom prst="roundRect">
            <a:avLst>
              <a:gd name="adj" fmla="val 16667"/>
            </a:avLst>
          </a:prstGeom>
          <a:solidFill>
            <a:schemeClr val="accent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latin typeface="Verdana" panose="020B0604030504040204" pitchFamily="34" charset="0"/>
              </a:rPr>
              <a:t>Couponing</a:t>
            </a:r>
          </a:p>
        </p:txBody>
      </p:sp>
      <p:grpSp>
        <p:nvGrpSpPr>
          <p:cNvPr id="28680" name="Group 26">
            <a:extLst>
              <a:ext uri="{FF2B5EF4-FFF2-40B4-BE49-F238E27FC236}">
                <a16:creationId xmlns:a16="http://schemas.microsoft.com/office/drawing/2014/main" id="{E8EE13A9-A7F0-474D-9EC1-E336A6BB1599}"/>
              </a:ext>
            </a:extLst>
          </p:cNvPr>
          <p:cNvGrpSpPr>
            <a:grpSpLocks/>
          </p:cNvGrpSpPr>
          <p:nvPr/>
        </p:nvGrpSpPr>
        <p:grpSpPr bwMode="auto">
          <a:xfrm>
            <a:off x="0" y="0"/>
            <a:ext cx="9144000" cy="976313"/>
            <a:chOff x="0" y="0"/>
            <a:chExt cx="5760" cy="615"/>
          </a:xfrm>
        </p:grpSpPr>
        <p:sp>
          <p:nvSpPr>
            <p:cNvPr id="28682" name="Text Box 27">
              <a:extLst>
                <a:ext uri="{FF2B5EF4-FFF2-40B4-BE49-F238E27FC236}">
                  <a16:creationId xmlns:a16="http://schemas.microsoft.com/office/drawing/2014/main" id="{F3A72F2F-7B17-4DD8-9FE5-19E754CCB07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28683" name="Text Box 28">
              <a:extLst>
                <a:ext uri="{FF2B5EF4-FFF2-40B4-BE49-F238E27FC236}">
                  <a16:creationId xmlns:a16="http://schemas.microsoft.com/office/drawing/2014/main" id="{17F2B82C-5787-404C-907A-1D13B5B4F19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28681" name="Text Box 29">
            <a:extLst>
              <a:ext uri="{FF2B5EF4-FFF2-40B4-BE49-F238E27FC236}">
                <a16:creationId xmlns:a16="http://schemas.microsoft.com/office/drawing/2014/main" id="{014414EB-C6B4-428F-911F-2D1A363F54B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9044"/>
                                        </p:tgtEl>
                                        <p:attrNameLst>
                                          <p:attrName>style.visibility</p:attrName>
                                        </p:attrNameLst>
                                      </p:cBhvr>
                                      <p:to>
                                        <p:strVal val="visible"/>
                                      </p:to>
                                    </p:set>
                                    <p:animEffect transition="in" filter="dissolve">
                                      <p:cBhvr>
                                        <p:cTn id="7" dur="500"/>
                                        <p:tgtEl>
                                          <p:spTgt spid="129044"/>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29045"/>
                                        </p:tgtEl>
                                        <p:attrNameLst>
                                          <p:attrName>style.visibility</p:attrName>
                                        </p:attrNameLst>
                                      </p:cBhvr>
                                      <p:to>
                                        <p:strVal val="visible"/>
                                      </p:to>
                                    </p:set>
                                    <p:animEffect transition="in" filter="dissolve">
                                      <p:cBhvr>
                                        <p:cTn id="11" dur="500"/>
                                        <p:tgtEl>
                                          <p:spTgt spid="129045"/>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129046"/>
                                        </p:tgtEl>
                                        <p:attrNameLst>
                                          <p:attrName>style.visibility</p:attrName>
                                        </p:attrNameLst>
                                      </p:cBhvr>
                                      <p:to>
                                        <p:strVal val="visible"/>
                                      </p:to>
                                    </p:set>
                                    <p:animEffect transition="in" filter="dissolve">
                                      <p:cBhvr>
                                        <p:cTn id="15" dur="500"/>
                                        <p:tgtEl>
                                          <p:spTgt spid="129046"/>
                                        </p:tgtEl>
                                      </p:cBhvr>
                                    </p:animEffect>
                                  </p:childTnLst>
                                </p:cTn>
                              </p:par>
                            </p:childTnLst>
                          </p:cTn>
                        </p:par>
                        <p:par>
                          <p:cTn id="16" fill="hold" nodeType="afterGroup">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29047"/>
                                        </p:tgtEl>
                                        <p:attrNameLst>
                                          <p:attrName>style.visibility</p:attrName>
                                        </p:attrNameLst>
                                      </p:cBhvr>
                                      <p:to>
                                        <p:strVal val="visible"/>
                                      </p:to>
                                    </p:set>
                                    <p:animEffect transition="in" filter="dissolve">
                                      <p:cBhvr>
                                        <p:cTn id="19" dur="500"/>
                                        <p:tgtEl>
                                          <p:spTgt spid="129047"/>
                                        </p:tgtEl>
                                      </p:cBhvr>
                                    </p:animEffect>
                                  </p:childTnLst>
                                </p:cTn>
                              </p:par>
                            </p:childTnLst>
                          </p:cTn>
                        </p:par>
                        <p:par>
                          <p:cTn id="20" fill="hold" nodeType="afterGroup">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129048"/>
                                        </p:tgtEl>
                                        <p:attrNameLst>
                                          <p:attrName>style.visibility</p:attrName>
                                        </p:attrNameLst>
                                      </p:cBhvr>
                                      <p:to>
                                        <p:strVal val="visible"/>
                                      </p:to>
                                    </p:set>
                                    <p:animEffect transition="in" filter="dissolve">
                                      <p:cBhvr>
                                        <p:cTn id="23" dur="500"/>
                                        <p:tgtEl>
                                          <p:spTgt spid="129048"/>
                                        </p:tgtEl>
                                      </p:cBhvr>
                                    </p:animEffect>
                                  </p:childTnLst>
                                </p:cTn>
                              </p:par>
                            </p:childTnLst>
                          </p:cTn>
                        </p:par>
                        <p:par>
                          <p:cTn id="24" fill="hold" nodeType="afterGroup">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129049"/>
                                        </p:tgtEl>
                                        <p:attrNameLst>
                                          <p:attrName>style.visibility</p:attrName>
                                        </p:attrNameLst>
                                      </p:cBhvr>
                                      <p:to>
                                        <p:strVal val="visible"/>
                                      </p:to>
                                    </p:set>
                                    <p:animEffect transition="in" filter="dissolve">
                                      <p:cBhvr>
                                        <p:cTn id="27" dur="500"/>
                                        <p:tgtEl>
                                          <p:spTgt spid="129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44" grpId="0" animBg="1"/>
      <p:bldP spid="129045" grpId="0" animBg="1"/>
      <p:bldP spid="129047" grpId="0" animBg="1"/>
      <p:bldP spid="129048" grpId="0" animBg="1"/>
      <p:bldP spid="12904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a:extLst>
              <a:ext uri="{FF2B5EF4-FFF2-40B4-BE49-F238E27FC236}">
                <a16:creationId xmlns:a16="http://schemas.microsoft.com/office/drawing/2014/main" id="{3CC341F8-805E-472B-BB88-529120F71AC8}"/>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30722" name="Group 6">
            <a:extLst>
              <a:ext uri="{FF2B5EF4-FFF2-40B4-BE49-F238E27FC236}">
                <a16:creationId xmlns:a16="http://schemas.microsoft.com/office/drawing/2014/main" id="{21D5972D-14A8-416E-8E70-F52C48751E69}"/>
              </a:ext>
            </a:extLst>
          </p:cNvPr>
          <p:cNvGrpSpPr>
            <a:grpSpLocks/>
          </p:cNvGrpSpPr>
          <p:nvPr/>
        </p:nvGrpSpPr>
        <p:grpSpPr bwMode="auto">
          <a:xfrm>
            <a:off x="0" y="0"/>
            <a:ext cx="9144000" cy="976313"/>
            <a:chOff x="0" y="0"/>
            <a:chExt cx="5760" cy="615"/>
          </a:xfrm>
        </p:grpSpPr>
        <p:sp>
          <p:nvSpPr>
            <p:cNvPr id="30728" name="Text Box 7">
              <a:extLst>
                <a:ext uri="{FF2B5EF4-FFF2-40B4-BE49-F238E27FC236}">
                  <a16:creationId xmlns:a16="http://schemas.microsoft.com/office/drawing/2014/main" id="{F355AF68-E2F5-4529-B286-0EF6B55C5BE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0729" name="Text Box 8">
              <a:extLst>
                <a:ext uri="{FF2B5EF4-FFF2-40B4-BE49-F238E27FC236}">
                  <a16:creationId xmlns:a16="http://schemas.microsoft.com/office/drawing/2014/main" id="{608D923A-914E-4535-B48C-03012CBF9B8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0723" name="Text Box 9">
            <a:extLst>
              <a:ext uri="{FF2B5EF4-FFF2-40B4-BE49-F238E27FC236}">
                <a16:creationId xmlns:a16="http://schemas.microsoft.com/office/drawing/2014/main" id="{88D41181-5A92-484F-B206-9E0253F3A2D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5834" name="Rectangle 10">
            <a:extLst>
              <a:ext uri="{FF2B5EF4-FFF2-40B4-BE49-F238E27FC236}">
                <a16:creationId xmlns:a16="http://schemas.microsoft.com/office/drawing/2014/main" id="{5B81F263-852A-4C25-92CB-3888E3310274}"/>
              </a:ext>
            </a:extLst>
          </p:cNvPr>
          <p:cNvSpPr>
            <a:spLocks noChangeArrowheads="1"/>
          </p:cNvSpPr>
          <p:nvPr/>
        </p:nvSpPr>
        <p:spPr bwMode="auto">
          <a:xfrm>
            <a:off x="838200" y="2509838"/>
            <a:ext cx="38100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latin typeface="Verdana" panose="020B0604030504040204" pitchFamily="34" charset="0"/>
              </a:rPr>
              <a:t>Examples of premium giveaways include free bats to the first 2000 fans through the gate at Yankee Stadium, or “swag bag” giveaways containing cosmetics and other gifts given out to attendees at the Cannes Film Festival.</a:t>
            </a:r>
          </a:p>
        </p:txBody>
      </p:sp>
      <p:sp>
        <p:nvSpPr>
          <p:cNvPr id="30725" name="Rectangle 12">
            <a:extLst>
              <a:ext uri="{FF2B5EF4-FFF2-40B4-BE49-F238E27FC236}">
                <a16:creationId xmlns:a16="http://schemas.microsoft.com/office/drawing/2014/main" id="{7F2C4F4B-9210-4A29-B0F7-4308032C1079}"/>
              </a:ext>
            </a:extLst>
          </p:cNvPr>
          <p:cNvSpPr>
            <a:spLocks noChangeArrowheads="1"/>
          </p:cNvSpPr>
          <p:nvPr/>
        </p:nvSpPr>
        <p:spPr bwMode="auto">
          <a:xfrm>
            <a:off x="1981200" y="1524000"/>
            <a:ext cx="533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Premium Item Give-Aways</a:t>
            </a:r>
          </a:p>
        </p:txBody>
      </p:sp>
      <p:sp>
        <p:nvSpPr>
          <p:cNvPr id="30726" name="Line 13">
            <a:extLst>
              <a:ext uri="{FF2B5EF4-FFF2-40B4-BE49-F238E27FC236}">
                <a16:creationId xmlns:a16="http://schemas.microsoft.com/office/drawing/2014/main" id="{4FDAF07A-9009-46E2-A4CA-A85922C6B8F4}"/>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70338" name="Picture 2">
            <a:extLst>
              <a:ext uri="{FF2B5EF4-FFF2-40B4-BE49-F238E27FC236}">
                <a16:creationId xmlns:a16="http://schemas.microsoft.com/office/drawing/2014/main" id="{480E0F54-C5CB-4092-A3AC-D29E53C64C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838450"/>
            <a:ext cx="21717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5834"/>
                                        </p:tgtEl>
                                        <p:attrNameLst>
                                          <p:attrName>style.visibility</p:attrName>
                                        </p:attrNameLst>
                                      </p:cBhvr>
                                      <p:to>
                                        <p:strVal val="visible"/>
                                      </p:to>
                                    </p:set>
                                    <p:animEffect transition="in" filter="diamond(in)">
                                      <p:cBhvr>
                                        <p:cTn id="7" dur="1000"/>
                                        <p:tgtEl>
                                          <p:spTgt spid="205834"/>
                                        </p:tgtEl>
                                      </p:cBhvr>
                                    </p:animEffect>
                                  </p:childTnLst>
                                </p:cTn>
                              </p:par>
                              <p:par>
                                <p:cTn id="8" presetID="9" presetClass="entr" presetSubtype="0" fill="hold" nodeType="withEffect">
                                  <p:stCondLst>
                                    <p:cond delay="0"/>
                                  </p:stCondLst>
                                  <p:childTnLst>
                                    <p:set>
                                      <p:cBhvr>
                                        <p:cTn id="9" dur="1" fill="hold">
                                          <p:stCondLst>
                                            <p:cond delay="0"/>
                                          </p:stCondLst>
                                        </p:cTn>
                                        <p:tgtEl>
                                          <p:spTgt spid="270338"/>
                                        </p:tgtEl>
                                        <p:attrNameLst>
                                          <p:attrName>style.visibility</p:attrName>
                                        </p:attrNameLst>
                                      </p:cBhvr>
                                      <p:to>
                                        <p:strVal val="visible"/>
                                      </p:to>
                                    </p:set>
                                    <p:animEffect transition="in" filter="dissolve">
                                      <p:cBhvr>
                                        <p:cTn id="10" dur="500"/>
                                        <p:tgtEl>
                                          <p:spTgt spid="270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a:extLst>
              <a:ext uri="{FF2B5EF4-FFF2-40B4-BE49-F238E27FC236}">
                <a16:creationId xmlns:a16="http://schemas.microsoft.com/office/drawing/2014/main" id="{D6FEC79D-C78C-47CF-A1E6-3401D07B0985}"/>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31746" name="Group 6">
            <a:extLst>
              <a:ext uri="{FF2B5EF4-FFF2-40B4-BE49-F238E27FC236}">
                <a16:creationId xmlns:a16="http://schemas.microsoft.com/office/drawing/2014/main" id="{44FBFB4F-F58B-4750-837A-38FCF4C20A3C}"/>
              </a:ext>
            </a:extLst>
          </p:cNvPr>
          <p:cNvGrpSpPr>
            <a:grpSpLocks/>
          </p:cNvGrpSpPr>
          <p:nvPr/>
        </p:nvGrpSpPr>
        <p:grpSpPr bwMode="auto">
          <a:xfrm>
            <a:off x="0" y="0"/>
            <a:ext cx="9144000" cy="976313"/>
            <a:chOff x="0" y="0"/>
            <a:chExt cx="5760" cy="615"/>
          </a:xfrm>
        </p:grpSpPr>
        <p:sp>
          <p:nvSpPr>
            <p:cNvPr id="31752" name="Text Box 7">
              <a:extLst>
                <a:ext uri="{FF2B5EF4-FFF2-40B4-BE49-F238E27FC236}">
                  <a16:creationId xmlns:a16="http://schemas.microsoft.com/office/drawing/2014/main" id="{0DB1F0E7-BFDD-49F7-B130-C40ECE59412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1753" name="Text Box 8">
              <a:extLst>
                <a:ext uri="{FF2B5EF4-FFF2-40B4-BE49-F238E27FC236}">
                  <a16:creationId xmlns:a16="http://schemas.microsoft.com/office/drawing/2014/main" id="{AF1D8F1B-B595-4BAC-9C0C-8E758D8DC2C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1747" name="Text Box 9">
            <a:extLst>
              <a:ext uri="{FF2B5EF4-FFF2-40B4-BE49-F238E27FC236}">
                <a16:creationId xmlns:a16="http://schemas.microsoft.com/office/drawing/2014/main" id="{53C5ADEB-1DE3-43B5-B7D4-22974582FC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1748" name="Rectangle 12">
            <a:extLst>
              <a:ext uri="{FF2B5EF4-FFF2-40B4-BE49-F238E27FC236}">
                <a16:creationId xmlns:a16="http://schemas.microsoft.com/office/drawing/2014/main" id="{6A8DC520-1D37-4C7C-9FAF-F89F63E67A26}"/>
              </a:ext>
            </a:extLst>
          </p:cNvPr>
          <p:cNvSpPr>
            <a:spLocks noChangeArrowheads="1"/>
          </p:cNvSpPr>
          <p:nvPr/>
        </p:nvSpPr>
        <p:spPr bwMode="auto">
          <a:xfrm>
            <a:off x="1981200" y="1524000"/>
            <a:ext cx="533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Premium Item Give-Aways</a:t>
            </a:r>
          </a:p>
        </p:txBody>
      </p:sp>
      <p:sp>
        <p:nvSpPr>
          <p:cNvPr id="31749" name="Line 13">
            <a:extLst>
              <a:ext uri="{FF2B5EF4-FFF2-40B4-BE49-F238E27FC236}">
                <a16:creationId xmlns:a16="http://schemas.microsoft.com/office/drawing/2014/main" id="{68D649B6-7EA0-4CCF-A2D5-7CF4B78A12DF}"/>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076" name="Text Box 12">
            <a:extLst>
              <a:ext uri="{FF2B5EF4-FFF2-40B4-BE49-F238E27FC236}">
                <a16:creationId xmlns:a16="http://schemas.microsoft.com/office/drawing/2014/main" id="{65277F96-995A-4996-8FC6-58658D3929CE}"/>
              </a:ext>
            </a:extLst>
          </p:cNvPr>
          <p:cNvSpPr txBox="1">
            <a:spLocks noChangeArrowheads="1"/>
          </p:cNvSpPr>
          <p:nvPr/>
        </p:nvSpPr>
        <p:spPr bwMode="auto">
          <a:xfrm>
            <a:off x="0" y="2362200"/>
            <a:ext cx="8991600" cy="2101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a:t>     </a:t>
            </a:r>
            <a:r>
              <a:rPr lang="en-US" altLang="en-US" sz="2200">
                <a:latin typeface="Verdana" panose="020B0604030504040204" pitchFamily="34" charset="0"/>
              </a:rPr>
              <a:t>Promotions range from traditional (like the aforementioned “bat day” promotion) to the whacky and bizarre (such as the 2014 Charleston River Dogs’ “</a:t>
            </a:r>
            <a:r>
              <a:rPr lang="en-US" altLang="ja-JP" sz="2200">
                <a:latin typeface="Verdana" panose="020B0604030504040204" pitchFamily="34" charset="0"/>
                <a:hlinkClick r:id="rId2"/>
              </a:rPr>
              <a:t>Disco Demolition 2:  You better belieb it</a:t>
            </a:r>
            <a:r>
              <a:rPr lang="en-US" altLang="en-US" sz="2200">
                <a:latin typeface="Verdana" panose="020B0604030504040204" pitchFamily="34" charset="0"/>
              </a:rPr>
              <a:t>”</a:t>
            </a:r>
            <a:r>
              <a:rPr lang="en-US" altLang="ja-JP" sz="2200">
                <a:latin typeface="Verdana" panose="020B0604030504040204" pitchFamily="34" charset="0"/>
              </a:rPr>
              <a:t> event where fans were offered $1 tickets for bringing in Miley Cyrus or Justin Bieber music and merchandise to be blown up after the game).</a:t>
            </a:r>
            <a:endParaRPr lang="en-US" altLang="en-US" sz="2200">
              <a:latin typeface="Verdana" panose="020B0604030504040204" pitchFamily="34" charset="0"/>
            </a:endParaRPr>
          </a:p>
        </p:txBody>
      </p:sp>
      <p:pic>
        <p:nvPicPr>
          <p:cNvPr id="31751" name="Picture 2" descr="View image on Twitter">
            <a:extLst>
              <a:ext uri="{FF2B5EF4-FFF2-40B4-BE49-F238E27FC236}">
                <a16:creationId xmlns:a16="http://schemas.microsoft.com/office/drawing/2014/main" id="{9C536AB6-1BB0-436B-B46C-1B603D2FE7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495800"/>
            <a:ext cx="4572000" cy="201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a:extLst>
              <a:ext uri="{FF2B5EF4-FFF2-40B4-BE49-F238E27FC236}">
                <a16:creationId xmlns:a16="http://schemas.microsoft.com/office/drawing/2014/main" id="{552DC12B-290C-41D0-BEEB-DC46FFC52367}"/>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32770" name="Group 6">
            <a:extLst>
              <a:ext uri="{FF2B5EF4-FFF2-40B4-BE49-F238E27FC236}">
                <a16:creationId xmlns:a16="http://schemas.microsoft.com/office/drawing/2014/main" id="{2A0C4A93-59F2-40D7-9737-67C5547EA53E}"/>
              </a:ext>
            </a:extLst>
          </p:cNvPr>
          <p:cNvGrpSpPr>
            <a:grpSpLocks/>
          </p:cNvGrpSpPr>
          <p:nvPr/>
        </p:nvGrpSpPr>
        <p:grpSpPr bwMode="auto">
          <a:xfrm>
            <a:off x="0" y="0"/>
            <a:ext cx="9144000" cy="976313"/>
            <a:chOff x="0" y="0"/>
            <a:chExt cx="5760" cy="615"/>
          </a:xfrm>
        </p:grpSpPr>
        <p:sp>
          <p:nvSpPr>
            <p:cNvPr id="32776" name="Text Box 7">
              <a:extLst>
                <a:ext uri="{FF2B5EF4-FFF2-40B4-BE49-F238E27FC236}">
                  <a16:creationId xmlns:a16="http://schemas.microsoft.com/office/drawing/2014/main" id="{BD2402E9-C217-4DAD-83E2-CE4809D5C35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2777" name="Text Box 8">
              <a:extLst>
                <a:ext uri="{FF2B5EF4-FFF2-40B4-BE49-F238E27FC236}">
                  <a16:creationId xmlns:a16="http://schemas.microsoft.com/office/drawing/2014/main" id="{29E3CB7F-E177-465A-BEB7-7FE1661E1D1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2771" name="Text Box 9">
            <a:extLst>
              <a:ext uri="{FF2B5EF4-FFF2-40B4-BE49-F238E27FC236}">
                <a16:creationId xmlns:a16="http://schemas.microsoft.com/office/drawing/2014/main" id="{588C1EC0-53E5-40A3-9052-AF13AC57695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2772" name="Rectangle 12">
            <a:extLst>
              <a:ext uri="{FF2B5EF4-FFF2-40B4-BE49-F238E27FC236}">
                <a16:creationId xmlns:a16="http://schemas.microsoft.com/office/drawing/2014/main" id="{F90079C4-204B-49BB-BBA8-2CFC770511A7}"/>
              </a:ext>
            </a:extLst>
          </p:cNvPr>
          <p:cNvSpPr>
            <a:spLocks noChangeArrowheads="1"/>
          </p:cNvSpPr>
          <p:nvPr/>
        </p:nvSpPr>
        <p:spPr bwMode="auto">
          <a:xfrm>
            <a:off x="2286000" y="1524000"/>
            <a:ext cx="502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Contests &amp; Sweepstakes</a:t>
            </a:r>
          </a:p>
        </p:txBody>
      </p:sp>
      <p:sp>
        <p:nvSpPr>
          <p:cNvPr id="32773" name="Line 13">
            <a:extLst>
              <a:ext uri="{FF2B5EF4-FFF2-40B4-BE49-F238E27FC236}">
                <a16:creationId xmlns:a16="http://schemas.microsoft.com/office/drawing/2014/main" id="{642EAE4F-1219-493A-BBD8-160588014D32}"/>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 name="Rectangle 10">
            <a:extLst>
              <a:ext uri="{FF2B5EF4-FFF2-40B4-BE49-F238E27FC236}">
                <a16:creationId xmlns:a16="http://schemas.microsoft.com/office/drawing/2014/main" id="{9D8FFFDF-6223-4603-BB09-AA05E13AF6EF}"/>
              </a:ext>
            </a:extLst>
          </p:cNvPr>
          <p:cNvSpPr>
            <a:spLocks noChangeArrowheads="1"/>
          </p:cNvSpPr>
          <p:nvPr/>
        </p:nvSpPr>
        <p:spPr bwMode="auto">
          <a:xfrm>
            <a:off x="533400" y="2351088"/>
            <a:ext cx="84582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 keeping with the trend of creating unique fan experiences for consumers, Jack’s Links rolled out a Major League Fishing “</a:t>
            </a:r>
            <a:r>
              <a:rPr lang="en-US" altLang="ja-JP">
                <a:latin typeface="Verdana" panose="020B0604030504040204" pitchFamily="34" charset="0"/>
                <a:hlinkClick r:id="rId2"/>
              </a:rPr>
              <a:t>Ultimate Dream</a:t>
            </a:r>
            <a:r>
              <a:rPr lang="en-US" altLang="en-US">
                <a:latin typeface="Verdana" panose="020B0604030504040204" pitchFamily="34" charset="0"/>
              </a:rPr>
              <a:t>”</a:t>
            </a:r>
            <a:r>
              <a:rPr lang="en-US" altLang="ja-JP">
                <a:latin typeface="Verdana" panose="020B0604030504040204" pitchFamily="34" charset="0"/>
              </a:rPr>
              <a:t> sweepstakes providing a chance for 30 fans to go fishing with a MLF pro.</a:t>
            </a:r>
            <a:endParaRPr lang="en-US" altLang="en-US">
              <a:latin typeface="Verdana" panose="020B0604030504040204" pitchFamily="34" charset="0"/>
            </a:endParaRPr>
          </a:p>
        </p:txBody>
      </p:sp>
      <p:pic>
        <p:nvPicPr>
          <p:cNvPr id="32775" name="Picture 15" descr="jack">
            <a:extLst>
              <a:ext uri="{FF2B5EF4-FFF2-40B4-BE49-F238E27FC236}">
                <a16:creationId xmlns:a16="http://schemas.microsoft.com/office/drawing/2014/main" id="{3928E34B-FAEC-4CBB-A6CB-9A305B18F6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4114800"/>
            <a:ext cx="39624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a:extLst>
              <a:ext uri="{FF2B5EF4-FFF2-40B4-BE49-F238E27FC236}">
                <a16:creationId xmlns:a16="http://schemas.microsoft.com/office/drawing/2014/main" id="{8207EF9B-842E-47A9-B546-99E789FB6AC7}"/>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33794" name="Group 6">
            <a:extLst>
              <a:ext uri="{FF2B5EF4-FFF2-40B4-BE49-F238E27FC236}">
                <a16:creationId xmlns:a16="http://schemas.microsoft.com/office/drawing/2014/main" id="{4FD274E3-26FB-47BF-A654-59676F25005D}"/>
              </a:ext>
            </a:extLst>
          </p:cNvPr>
          <p:cNvGrpSpPr>
            <a:grpSpLocks/>
          </p:cNvGrpSpPr>
          <p:nvPr/>
        </p:nvGrpSpPr>
        <p:grpSpPr bwMode="auto">
          <a:xfrm>
            <a:off x="0" y="0"/>
            <a:ext cx="9144000" cy="976313"/>
            <a:chOff x="0" y="0"/>
            <a:chExt cx="5760" cy="615"/>
          </a:xfrm>
        </p:grpSpPr>
        <p:sp>
          <p:nvSpPr>
            <p:cNvPr id="33800" name="Text Box 7">
              <a:extLst>
                <a:ext uri="{FF2B5EF4-FFF2-40B4-BE49-F238E27FC236}">
                  <a16:creationId xmlns:a16="http://schemas.microsoft.com/office/drawing/2014/main" id="{D8FC4D58-958A-4B43-A9BF-B523E691F37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3801" name="Text Box 8">
              <a:extLst>
                <a:ext uri="{FF2B5EF4-FFF2-40B4-BE49-F238E27FC236}">
                  <a16:creationId xmlns:a16="http://schemas.microsoft.com/office/drawing/2014/main" id="{DEC57934-D039-478A-BB82-1BB58E0585D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3795" name="Text Box 9">
            <a:extLst>
              <a:ext uri="{FF2B5EF4-FFF2-40B4-BE49-F238E27FC236}">
                <a16:creationId xmlns:a16="http://schemas.microsoft.com/office/drawing/2014/main" id="{4F57FDC3-EB0B-4184-B5F5-EDFAAA313AB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3796" name="Rectangle 12">
            <a:extLst>
              <a:ext uri="{FF2B5EF4-FFF2-40B4-BE49-F238E27FC236}">
                <a16:creationId xmlns:a16="http://schemas.microsoft.com/office/drawing/2014/main" id="{44F90DDA-F27B-48A2-AD90-01FDF032E359}"/>
              </a:ext>
            </a:extLst>
          </p:cNvPr>
          <p:cNvSpPr>
            <a:spLocks noChangeArrowheads="1"/>
          </p:cNvSpPr>
          <p:nvPr/>
        </p:nvSpPr>
        <p:spPr bwMode="auto">
          <a:xfrm>
            <a:off x="2286000" y="1524000"/>
            <a:ext cx="502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Contests &amp; Sweepstakes</a:t>
            </a:r>
          </a:p>
        </p:txBody>
      </p:sp>
      <p:sp>
        <p:nvSpPr>
          <p:cNvPr id="33797" name="Line 13">
            <a:extLst>
              <a:ext uri="{FF2B5EF4-FFF2-40B4-BE49-F238E27FC236}">
                <a16:creationId xmlns:a16="http://schemas.microsoft.com/office/drawing/2014/main" id="{3CCCF657-B6A7-4FD7-BDE0-0C2FE585BD5E}"/>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 name="Rectangle 2">
            <a:extLst>
              <a:ext uri="{FF2B5EF4-FFF2-40B4-BE49-F238E27FC236}">
                <a16:creationId xmlns:a16="http://schemas.microsoft.com/office/drawing/2014/main" id="{DCF36228-C853-4561-BED2-A2618BD46F51}"/>
              </a:ext>
            </a:extLst>
          </p:cNvPr>
          <p:cNvSpPr/>
          <p:nvPr/>
        </p:nvSpPr>
        <p:spPr>
          <a:xfrm>
            <a:off x="691669" y="2264970"/>
            <a:ext cx="7684461" cy="2308324"/>
          </a:xfrm>
          <a:prstGeom prst="rect">
            <a:avLst/>
          </a:prstGeom>
        </p:spPr>
        <p:txBody>
          <a:bodyPr wrap="square">
            <a:spAutoFit/>
          </a:bodyPr>
          <a:lstStyle/>
          <a:p>
            <a:pPr algn="ctr"/>
            <a:r>
              <a:rPr lang="en-US" sz="2400" dirty="0">
                <a:latin typeface="Verdana" panose="020B0604030504040204" pitchFamily="34" charset="0"/>
                <a:ea typeface="Verdana" panose="020B0604030504040204" pitchFamily="34" charset="0"/>
              </a:rPr>
              <a:t>Denny’s launched a sweepstakes as part of a “Solo: A Star Wars Story” movie tie-in promotion that encouraged Star Wars fans to come to a local restaurant and play a virtual dice game for a chance to win prizes including movie tickets and autographed movie posters</a:t>
            </a:r>
          </a:p>
        </p:txBody>
      </p:sp>
      <p:pic>
        <p:nvPicPr>
          <p:cNvPr id="4" name="Picture 3">
            <a:extLst>
              <a:ext uri="{FF2B5EF4-FFF2-40B4-BE49-F238E27FC236}">
                <a16:creationId xmlns:a16="http://schemas.microsoft.com/office/drawing/2014/main" id="{0FBD14DB-6E64-4F7C-8A6F-A47DC16F980E}"/>
              </a:ext>
            </a:extLst>
          </p:cNvPr>
          <p:cNvPicPr>
            <a:picLocks noChangeAspect="1"/>
          </p:cNvPicPr>
          <p:nvPr/>
        </p:nvPicPr>
        <p:blipFill>
          <a:blip r:embed="rId2"/>
          <a:stretch>
            <a:fillRect/>
          </a:stretch>
        </p:blipFill>
        <p:spPr>
          <a:xfrm>
            <a:off x="2526505" y="4704663"/>
            <a:ext cx="4395789" cy="1787499"/>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a:extLst>
              <a:ext uri="{FF2B5EF4-FFF2-40B4-BE49-F238E27FC236}">
                <a16:creationId xmlns:a16="http://schemas.microsoft.com/office/drawing/2014/main" id="{8207EF9B-842E-47A9-B546-99E789FB6AC7}"/>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33794" name="Group 6">
            <a:extLst>
              <a:ext uri="{FF2B5EF4-FFF2-40B4-BE49-F238E27FC236}">
                <a16:creationId xmlns:a16="http://schemas.microsoft.com/office/drawing/2014/main" id="{4FD274E3-26FB-47BF-A654-59676F25005D}"/>
              </a:ext>
            </a:extLst>
          </p:cNvPr>
          <p:cNvGrpSpPr>
            <a:grpSpLocks/>
          </p:cNvGrpSpPr>
          <p:nvPr/>
        </p:nvGrpSpPr>
        <p:grpSpPr bwMode="auto">
          <a:xfrm>
            <a:off x="0" y="0"/>
            <a:ext cx="9144000" cy="976313"/>
            <a:chOff x="0" y="0"/>
            <a:chExt cx="5760" cy="615"/>
          </a:xfrm>
        </p:grpSpPr>
        <p:sp>
          <p:nvSpPr>
            <p:cNvPr id="33800" name="Text Box 7">
              <a:extLst>
                <a:ext uri="{FF2B5EF4-FFF2-40B4-BE49-F238E27FC236}">
                  <a16:creationId xmlns:a16="http://schemas.microsoft.com/office/drawing/2014/main" id="{D8FC4D58-958A-4B43-A9BF-B523E691F37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3801" name="Text Box 8">
              <a:extLst>
                <a:ext uri="{FF2B5EF4-FFF2-40B4-BE49-F238E27FC236}">
                  <a16:creationId xmlns:a16="http://schemas.microsoft.com/office/drawing/2014/main" id="{DEC57934-D039-478A-BB82-1BB58E0585D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3795" name="Text Box 9">
            <a:extLst>
              <a:ext uri="{FF2B5EF4-FFF2-40B4-BE49-F238E27FC236}">
                <a16:creationId xmlns:a16="http://schemas.microsoft.com/office/drawing/2014/main" id="{4F57FDC3-EB0B-4184-B5F5-EDFAAA313AB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3796" name="Rectangle 12">
            <a:extLst>
              <a:ext uri="{FF2B5EF4-FFF2-40B4-BE49-F238E27FC236}">
                <a16:creationId xmlns:a16="http://schemas.microsoft.com/office/drawing/2014/main" id="{44F90DDA-F27B-48A2-AD90-01FDF032E359}"/>
              </a:ext>
            </a:extLst>
          </p:cNvPr>
          <p:cNvSpPr>
            <a:spLocks noChangeArrowheads="1"/>
          </p:cNvSpPr>
          <p:nvPr/>
        </p:nvSpPr>
        <p:spPr bwMode="auto">
          <a:xfrm>
            <a:off x="2286000" y="1524000"/>
            <a:ext cx="502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Contests &amp; Sweepstakes</a:t>
            </a:r>
          </a:p>
        </p:txBody>
      </p:sp>
      <p:sp>
        <p:nvSpPr>
          <p:cNvPr id="33797" name="Line 13">
            <a:extLst>
              <a:ext uri="{FF2B5EF4-FFF2-40B4-BE49-F238E27FC236}">
                <a16:creationId xmlns:a16="http://schemas.microsoft.com/office/drawing/2014/main" id="{3CCCF657-B6A7-4FD7-BDE0-0C2FE585BD5E}"/>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 name="Rectangle 2">
            <a:extLst>
              <a:ext uri="{FF2B5EF4-FFF2-40B4-BE49-F238E27FC236}">
                <a16:creationId xmlns:a16="http://schemas.microsoft.com/office/drawing/2014/main" id="{DCF36228-C853-4561-BED2-A2618BD46F51}"/>
              </a:ext>
            </a:extLst>
          </p:cNvPr>
          <p:cNvSpPr/>
          <p:nvPr/>
        </p:nvSpPr>
        <p:spPr>
          <a:xfrm>
            <a:off x="691669" y="2264970"/>
            <a:ext cx="7684461" cy="1569660"/>
          </a:xfrm>
          <a:prstGeom prst="rect">
            <a:avLst/>
          </a:prstGeom>
        </p:spPr>
        <p:txBody>
          <a:bodyPr wrap="square">
            <a:spAutoFit/>
          </a:bodyPr>
          <a:lstStyle/>
          <a:p>
            <a:pPr algn="ctr"/>
            <a:r>
              <a:rPr lang="en-US" sz="2400" dirty="0">
                <a:latin typeface="Verdana" panose="020B0604030504040204" pitchFamily="34" charset="0"/>
                <a:ea typeface="Verdana" panose="020B0604030504040204" pitchFamily="34" charset="0"/>
              </a:rPr>
              <a:t>Nestle Waters teamed up with WWE for a co-branded “Choose Water” campaign that featured a sweepstakes offering a a trip for four to the WWE </a:t>
            </a:r>
            <a:r>
              <a:rPr lang="en-US" sz="2400" dirty="0" err="1">
                <a:latin typeface="Verdana" panose="020B0604030504040204" pitchFamily="34" charset="0"/>
                <a:ea typeface="Verdana" panose="020B0604030504040204" pitchFamily="34" charset="0"/>
              </a:rPr>
              <a:t>SummerSlam</a:t>
            </a:r>
            <a:r>
              <a:rPr lang="en-US" sz="2400" dirty="0">
                <a:latin typeface="Verdana" panose="020B0604030504040204" pitchFamily="34" charset="0"/>
                <a:ea typeface="Verdana" panose="020B0604030504040204" pitchFamily="34" charset="0"/>
              </a:rPr>
              <a:t> event in Toronto in 2019</a:t>
            </a:r>
          </a:p>
        </p:txBody>
      </p:sp>
      <p:pic>
        <p:nvPicPr>
          <p:cNvPr id="11" name="Picture 10" descr="Image result for wwe nestle waters">
            <a:extLst>
              <a:ext uri="{FF2B5EF4-FFF2-40B4-BE49-F238E27FC236}">
                <a16:creationId xmlns:a16="http://schemas.microsoft.com/office/drawing/2014/main" id="{63F2053C-1CBA-2E40-B860-07A46B496CE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36290" y="3965999"/>
            <a:ext cx="4671420" cy="2629171"/>
          </a:xfrm>
          <a:prstGeom prst="rect">
            <a:avLst/>
          </a:prstGeom>
          <a:noFill/>
          <a:ln>
            <a:noFill/>
          </a:ln>
        </p:spPr>
      </p:pic>
    </p:spTree>
    <p:extLst>
      <p:ext uri="{BB962C8B-B14F-4D97-AF65-F5344CB8AC3E}">
        <p14:creationId xmlns:p14="http://schemas.microsoft.com/office/powerpoint/2010/main" val="1898223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5">
            <a:extLst>
              <a:ext uri="{FF2B5EF4-FFF2-40B4-BE49-F238E27FC236}">
                <a16:creationId xmlns:a16="http://schemas.microsoft.com/office/drawing/2014/main" id="{4E64F9AA-EECF-46F4-951D-1A4F5FAFF71B}"/>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sp>
        <p:nvSpPr>
          <p:cNvPr id="109574" name="Rectangle 6">
            <a:extLst>
              <a:ext uri="{FF2B5EF4-FFF2-40B4-BE49-F238E27FC236}">
                <a16:creationId xmlns:a16="http://schemas.microsoft.com/office/drawing/2014/main" id="{9D69F071-3527-478D-AAF1-A544F4F4AB5B}"/>
              </a:ext>
            </a:extLst>
          </p:cNvPr>
          <p:cNvSpPr>
            <a:spLocks noChangeArrowheads="1"/>
          </p:cNvSpPr>
          <p:nvPr/>
        </p:nvSpPr>
        <p:spPr bwMode="auto">
          <a:xfrm>
            <a:off x="4876800" y="2438400"/>
            <a:ext cx="40386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Promotion:</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Any form of communication used to inform, persuade, or remind people about company products or services </a:t>
            </a:r>
          </a:p>
        </p:txBody>
      </p:sp>
      <p:sp>
        <p:nvSpPr>
          <p:cNvPr id="109575" name="Line 7">
            <a:extLst>
              <a:ext uri="{FF2B5EF4-FFF2-40B4-BE49-F238E27FC236}">
                <a16:creationId xmlns:a16="http://schemas.microsoft.com/office/drawing/2014/main" id="{BDD52FFF-3664-4D4E-A3D1-BC7BBEB071D4}"/>
              </a:ext>
            </a:extLst>
          </p:cNvPr>
          <p:cNvSpPr>
            <a:spLocks noChangeShapeType="1"/>
          </p:cNvSpPr>
          <p:nvPr/>
        </p:nvSpPr>
        <p:spPr bwMode="auto">
          <a:xfrm>
            <a:off x="4572000" y="1828800"/>
            <a:ext cx="0" cy="4267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576" name="Rectangle 8">
            <a:extLst>
              <a:ext uri="{FF2B5EF4-FFF2-40B4-BE49-F238E27FC236}">
                <a16:creationId xmlns:a16="http://schemas.microsoft.com/office/drawing/2014/main" id="{C1A7A581-FDD2-4E9E-BFFE-659711AE0A58}"/>
              </a:ext>
            </a:extLst>
          </p:cNvPr>
          <p:cNvSpPr>
            <a:spLocks noChangeArrowheads="1"/>
          </p:cNvSpPr>
          <p:nvPr/>
        </p:nvSpPr>
        <p:spPr bwMode="auto">
          <a:xfrm>
            <a:off x="533400" y="2209800"/>
            <a:ext cx="37338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Promotion plays a significant role in the creation and maintenance of the levels of commitment and emotional involvement customers have in an organization </a:t>
            </a:r>
          </a:p>
        </p:txBody>
      </p:sp>
      <p:grpSp>
        <p:nvGrpSpPr>
          <p:cNvPr id="17413" name="Group 10">
            <a:extLst>
              <a:ext uri="{FF2B5EF4-FFF2-40B4-BE49-F238E27FC236}">
                <a16:creationId xmlns:a16="http://schemas.microsoft.com/office/drawing/2014/main" id="{3AD68054-F2EC-4875-9A24-1FE01F7269F9}"/>
              </a:ext>
            </a:extLst>
          </p:cNvPr>
          <p:cNvGrpSpPr>
            <a:grpSpLocks/>
          </p:cNvGrpSpPr>
          <p:nvPr/>
        </p:nvGrpSpPr>
        <p:grpSpPr bwMode="auto">
          <a:xfrm>
            <a:off x="0" y="0"/>
            <a:ext cx="9144000" cy="976313"/>
            <a:chOff x="0" y="0"/>
            <a:chExt cx="5760" cy="615"/>
          </a:xfrm>
        </p:grpSpPr>
        <p:sp>
          <p:nvSpPr>
            <p:cNvPr id="17415" name="Text Box 11">
              <a:extLst>
                <a:ext uri="{FF2B5EF4-FFF2-40B4-BE49-F238E27FC236}">
                  <a16:creationId xmlns:a16="http://schemas.microsoft.com/office/drawing/2014/main" id="{2D596379-74CD-4B65-9220-DB1F459754A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17416" name="Text Box 12">
              <a:extLst>
                <a:ext uri="{FF2B5EF4-FFF2-40B4-BE49-F238E27FC236}">
                  <a16:creationId xmlns:a16="http://schemas.microsoft.com/office/drawing/2014/main" id="{E0AEFD09-26BE-4D46-8BAC-AD49533C3AB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17414" name="Text Box 13">
            <a:extLst>
              <a:ext uri="{FF2B5EF4-FFF2-40B4-BE49-F238E27FC236}">
                <a16:creationId xmlns:a16="http://schemas.microsoft.com/office/drawing/2014/main" id="{B6FA62E2-DCD9-4B93-B2EA-C8F89DE0C2A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9574"/>
                                        </p:tgtEl>
                                        <p:attrNameLst>
                                          <p:attrName>style.visibility</p:attrName>
                                        </p:attrNameLst>
                                      </p:cBhvr>
                                      <p:to>
                                        <p:strVal val="visible"/>
                                      </p:to>
                                    </p:set>
                                    <p:anim calcmode="lin" valueType="num">
                                      <p:cBhvr additive="base">
                                        <p:cTn id="7" dur="500" fill="hold"/>
                                        <p:tgtEl>
                                          <p:spTgt spid="109574"/>
                                        </p:tgtEl>
                                        <p:attrNameLst>
                                          <p:attrName>ppt_x</p:attrName>
                                        </p:attrNameLst>
                                      </p:cBhvr>
                                      <p:tavLst>
                                        <p:tav tm="0">
                                          <p:val>
                                            <p:strVal val="1+#ppt_w/2"/>
                                          </p:val>
                                        </p:tav>
                                        <p:tav tm="100000">
                                          <p:val>
                                            <p:strVal val="#ppt_x"/>
                                          </p:val>
                                        </p:tav>
                                      </p:tavLst>
                                    </p:anim>
                                    <p:anim calcmode="lin" valueType="num">
                                      <p:cBhvr additive="base">
                                        <p:cTn id="8" dur="500" fill="hold"/>
                                        <p:tgtEl>
                                          <p:spTgt spid="109574"/>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09575"/>
                                        </p:tgtEl>
                                        <p:attrNameLst>
                                          <p:attrName>style.visibility</p:attrName>
                                        </p:attrNameLst>
                                      </p:cBhvr>
                                      <p:to>
                                        <p:strVal val="visible"/>
                                      </p:to>
                                    </p:set>
                                    <p:animEffect transition="in" filter="dissolve">
                                      <p:cBhvr>
                                        <p:cTn id="11" dur="500"/>
                                        <p:tgtEl>
                                          <p:spTgt spid="109575"/>
                                        </p:tgtEl>
                                      </p:cBhvr>
                                    </p:animEffect>
                                  </p:childTnLst>
                                </p:cTn>
                              </p:par>
                            </p:childTnLst>
                          </p:cTn>
                        </p:par>
                        <p:par>
                          <p:cTn id="12" fill="hold" nodeType="afterGroup">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109576"/>
                                        </p:tgtEl>
                                        <p:attrNameLst>
                                          <p:attrName>style.visibility</p:attrName>
                                        </p:attrNameLst>
                                      </p:cBhvr>
                                      <p:to>
                                        <p:strVal val="visible"/>
                                      </p:to>
                                    </p:set>
                                    <p:anim calcmode="lin" valueType="num">
                                      <p:cBhvr additive="base">
                                        <p:cTn id="15" dur="500" fill="hold"/>
                                        <p:tgtEl>
                                          <p:spTgt spid="109576"/>
                                        </p:tgtEl>
                                        <p:attrNameLst>
                                          <p:attrName>ppt_x</p:attrName>
                                        </p:attrNameLst>
                                      </p:cBhvr>
                                      <p:tavLst>
                                        <p:tav tm="0">
                                          <p:val>
                                            <p:strVal val="0-#ppt_w/2"/>
                                          </p:val>
                                        </p:tav>
                                        <p:tav tm="100000">
                                          <p:val>
                                            <p:strVal val="#ppt_x"/>
                                          </p:val>
                                        </p:tav>
                                      </p:tavLst>
                                    </p:anim>
                                    <p:anim calcmode="lin" valueType="num">
                                      <p:cBhvr additive="base">
                                        <p:cTn id="16" dur="500" fill="hold"/>
                                        <p:tgtEl>
                                          <p:spTgt spid="1095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4" grpId="0"/>
      <p:bldP spid="10957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a:extLst>
              <a:ext uri="{FF2B5EF4-FFF2-40B4-BE49-F238E27FC236}">
                <a16:creationId xmlns:a16="http://schemas.microsoft.com/office/drawing/2014/main" id="{8207EF9B-842E-47A9-B546-99E789FB6AC7}"/>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33794" name="Group 6">
            <a:extLst>
              <a:ext uri="{FF2B5EF4-FFF2-40B4-BE49-F238E27FC236}">
                <a16:creationId xmlns:a16="http://schemas.microsoft.com/office/drawing/2014/main" id="{4FD274E3-26FB-47BF-A654-59676F25005D}"/>
              </a:ext>
            </a:extLst>
          </p:cNvPr>
          <p:cNvGrpSpPr>
            <a:grpSpLocks/>
          </p:cNvGrpSpPr>
          <p:nvPr/>
        </p:nvGrpSpPr>
        <p:grpSpPr bwMode="auto">
          <a:xfrm>
            <a:off x="0" y="0"/>
            <a:ext cx="9144000" cy="976313"/>
            <a:chOff x="0" y="0"/>
            <a:chExt cx="5760" cy="615"/>
          </a:xfrm>
        </p:grpSpPr>
        <p:sp>
          <p:nvSpPr>
            <p:cNvPr id="33800" name="Text Box 7">
              <a:extLst>
                <a:ext uri="{FF2B5EF4-FFF2-40B4-BE49-F238E27FC236}">
                  <a16:creationId xmlns:a16="http://schemas.microsoft.com/office/drawing/2014/main" id="{D8FC4D58-958A-4B43-A9BF-B523E691F37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3801" name="Text Box 8">
              <a:extLst>
                <a:ext uri="{FF2B5EF4-FFF2-40B4-BE49-F238E27FC236}">
                  <a16:creationId xmlns:a16="http://schemas.microsoft.com/office/drawing/2014/main" id="{DEC57934-D039-478A-BB82-1BB58E0585D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3795" name="Text Box 9">
            <a:extLst>
              <a:ext uri="{FF2B5EF4-FFF2-40B4-BE49-F238E27FC236}">
                <a16:creationId xmlns:a16="http://schemas.microsoft.com/office/drawing/2014/main" id="{4F57FDC3-EB0B-4184-B5F5-EDFAAA313AB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3796" name="Rectangle 12">
            <a:extLst>
              <a:ext uri="{FF2B5EF4-FFF2-40B4-BE49-F238E27FC236}">
                <a16:creationId xmlns:a16="http://schemas.microsoft.com/office/drawing/2014/main" id="{44F90DDA-F27B-48A2-AD90-01FDF032E359}"/>
              </a:ext>
            </a:extLst>
          </p:cNvPr>
          <p:cNvSpPr>
            <a:spLocks noChangeArrowheads="1"/>
          </p:cNvSpPr>
          <p:nvPr/>
        </p:nvSpPr>
        <p:spPr bwMode="auto">
          <a:xfrm>
            <a:off x="2286000" y="1524000"/>
            <a:ext cx="502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Contests &amp; Sweepstakes</a:t>
            </a:r>
          </a:p>
        </p:txBody>
      </p:sp>
      <p:sp>
        <p:nvSpPr>
          <p:cNvPr id="33797" name="Line 13">
            <a:extLst>
              <a:ext uri="{FF2B5EF4-FFF2-40B4-BE49-F238E27FC236}">
                <a16:creationId xmlns:a16="http://schemas.microsoft.com/office/drawing/2014/main" id="{3CCCF657-B6A7-4FD7-BDE0-0C2FE585BD5E}"/>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 name="Rectangle 2">
            <a:extLst>
              <a:ext uri="{FF2B5EF4-FFF2-40B4-BE49-F238E27FC236}">
                <a16:creationId xmlns:a16="http://schemas.microsoft.com/office/drawing/2014/main" id="{DCF36228-C853-4561-BED2-A2618BD46F51}"/>
              </a:ext>
            </a:extLst>
          </p:cNvPr>
          <p:cNvSpPr/>
          <p:nvPr/>
        </p:nvSpPr>
        <p:spPr>
          <a:xfrm>
            <a:off x="687267" y="2296288"/>
            <a:ext cx="7693266" cy="2862322"/>
          </a:xfrm>
          <a:prstGeom prst="rect">
            <a:avLst/>
          </a:prstGeom>
        </p:spPr>
        <p:txBody>
          <a:bodyPr wrap="square">
            <a:spAutoFit/>
          </a:bodyPr>
          <a:lstStyle/>
          <a:p>
            <a:pPr algn="ctr"/>
            <a:r>
              <a:rPr lang="en-US" sz="2000" dirty="0">
                <a:latin typeface="Verdana" panose="020B0604030504040204" pitchFamily="34" charset="0"/>
                <a:ea typeface="Verdana" panose="020B0604030504040204" pitchFamily="34" charset="0"/>
              </a:rPr>
              <a:t>In 2020, the Pringles and Cheez-It teamed up with the Overwatch League for a sweepstakes promotion to reach the rapidly growing esports fan base despite the cancelation of live esports events during the pandemic</a:t>
            </a:r>
          </a:p>
          <a:p>
            <a:pPr algn="ctr"/>
            <a:endParaRPr lang="en-US" sz="2000" dirty="0">
              <a:latin typeface="Verdana" panose="020B0604030504040204" pitchFamily="34" charset="0"/>
              <a:ea typeface="Verdana" panose="020B0604030504040204" pitchFamily="34" charset="0"/>
            </a:endParaRPr>
          </a:p>
          <a:p>
            <a:pPr algn="ctr"/>
            <a:r>
              <a:rPr lang="en-US" sz="2000" dirty="0">
                <a:latin typeface="Verdana" panose="020B0604030504040204" pitchFamily="34" charset="0"/>
                <a:ea typeface="Verdana" panose="020B0604030504040204" pitchFamily="34" charset="0"/>
              </a:rPr>
              <a:t>Fans who entered the sweepstakes had a chance to win a trip for two to the 2020 Overwatch Grand Finals and 250 jerseys from Overwatch League teams were given away at random to participating consumers </a:t>
            </a:r>
          </a:p>
        </p:txBody>
      </p:sp>
      <p:pic>
        <p:nvPicPr>
          <p:cNvPr id="1026" name="Picture 2" descr="OverZone | Overwatch Pringles | HELLO DARKNESS - YouTube">
            <a:extLst>
              <a:ext uri="{FF2B5EF4-FFF2-40B4-BE49-F238E27FC236}">
                <a16:creationId xmlns:a16="http://schemas.microsoft.com/office/drawing/2014/main" id="{9E4777DF-B661-40A8-8386-CE5D444CF4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9488" y="5283281"/>
            <a:ext cx="2209800" cy="1243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77858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Group 6">
            <a:extLst>
              <a:ext uri="{FF2B5EF4-FFF2-40B4-BE49-F238E27FC236}">
                <a16:creationId xmlns:a16="http://schemas.microsoft.com/office/drawing/2014/main" id="{C699265B-1A02-49F8-AA1A-FCB188B5B478}"/>
              </a:ext>
            </a:extLst>
          </p:cNvPr>
          <p:cNvGrpSpPr>
            <a:grpSpLocks/>
          </p:cNvGrpSpPr>
          <p:nvPr/>
        </p:nvGrpSpPr>
        <p:grpSpPr bwMode="auto">
          <a:xfrm>
            <a:off x="0" y="0"/>
            <a:ext cx="9144000" cy="976313"/>
            <a:chOff x="0" y="0"/>
            <a:chExt cx="5760" cy="615"/>
          </a:xfrm>
        </p:grpSpPr>
        <p:sp>
          <p:nvSpPr>
            <p:cNvPr id="34826" name="Text Box 7">
              <a:extLst>
                <a:ext uri="{FF2B5EF4-FFF2-40B4-BE49-F238E27FC236}">
                  <a16:creationId xmlns:a16="http://schemas.microsoft.com/office/drawing/2014/main" id="{DC8E59C9-D859-488D-B767-46BB4FD5889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4827" name="Text Box 8">
              <a:extLst>
                <a:ext uri="{FF2B5EF4-FFF2-40B4-BE49-F238E27FC236}">
                  <a16:creationId xmlns:a16="http://schemas.microsoft.com/office/drawing/2014/main" id="{C875DD2B-8E8E-4D14-B06B-E4058F3AE53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4818" name="Text Box 9">
            <a:extLst>
              <a:ext uri="{FF2B5EF4-FFF2-40B4-BE49-F238E27FC236}">
                <a16:creationId xmlns:a16="http://schemas.microsoft.com/office/drawing/2014/main" id="{103BEBCC-93BC-44CA-8184-EA7F5A30078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9464" name="Text Box 8">
            <a:extLst>
              <a:ext uri="{FF2B5EF4-FFF2-40B4-BE49-F238E27FC236}">
                <a16:creationId xmlns:a16="http://schemas.microsoft.com/office/drawing/2014/main" id="{620BBADC-3F67-44B0-98AD-BEEFC4E53FF7}"/>
              </a:ext>
            </a:extLst>
          </p:cNvPr>
          <p:cNvSpPr txBox="1">
            <a:spLocks noChangeArrowheads="1"/>
          </p:cNvSpPr>
          <p:nvPr/>
        </p:nvSpPr>
        <p:spPr bwMode="auto">
          <a:xfrm>
            <a:off x="457200" y="2209800"/>
            <a:ext cx="7924800" cy="15700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eaLnBrk="1" hangingPunct="1">
              <a:spcBef>
                <a:spcPct val="50000"/>
              </a:spcBef>
              <a:defRPr/>
            </a:pPr>
            <a:r>
              <a:rPr lang="en-US" altLang="en-US" sz="2400" dirty="0" err="1">
                <a:latin typeface="Verdana" charset="0"/>
                <a:ea typeface="ＭＳ Ｐゴシック" charset="-128"/>
              </a:rPr>
              <a:t>RockTape</a:t>
            </a:r>
            <a:r>
              <a:rPr lang="en-US" altLang="en-US" sz="2400" dirty="0">
                <a:latin typeface="Verdana" charset="0"/>
                <a:ea typeface="ＭＳ Ｐゴシック" charset="-128"/>
              </a:rPr>
              <a:t>, a brand of athletic tape, sponsors the 2018 Reebok CrossFit Games and one of the components of the sponsorship enables the brand to distribute samples at CrossFit events</a:t>
            </a:r>
            <a:r>
              <a:rPr lang="en-US" altLang="en-US" dirty="0">
                <a:latin typeface="Arial" charset="0"/>
                <a:ea typeface="ＭＳ Ｐゴシック" charset="-128"/>
              </a:rPr>
              <a:t>.</a:t>
            </a:r>
          </a:p>
        </p:txBody>
      </p:sp>
      <p:sp>
        <p:nvSpPr>
          <p:cNvPr id="19465" name="Text Box 9">
            <a:extLst>
              <a:ext uri="{FF2B5EF4-FFF2-40B4-BE49-F238E27FC236}">
                <a16:creationId xmlns:a16="http://schemas.microsoft.com/office/drawing/2014/main" id="{E403AB97-8412-48A3-B3F6-FD420CCA17A7}"/>
              </a:ext>
            </a:extLst>
          </p:cNvPr>
          <p:cNvSpPr txBox="1">
            <a:spLocks noChangeArrowheads="1"/>
          </p:cNvSpPr>
          <p:nvPr/>
        </p:nvSpPr>
        <p:spPr bwMode="auto">
          <a:xfrm>
            <a:off x="2971800" y="1066800"/>
            <a:ext cx="24384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eaLnBrk="1" hangingPunct="1">
              <a:spcBef>
                <a:spcPct val="50000"/>
              </a:spcBef>
              <a:defRPr/>
            </a:pPr>
            <a:r>
              <a:rPr lang="en-US" altLang="en-US" sz="2800">
                <a:latin typeface="Verdana" charset="0"/>
                <a:ea typeface="ＭＳ Ｐゴシック" charset="-128"/>
              </a:rPr>
              <a:t>PROMOTION</a:t>
            </a:r>
          </a:p>
        </p:txBody>
      </p:sp>
      <p:sp>
        <p:nvSpPr>
          <p:cNvPr id="19466" name="Text Box 10">
            <a:extLst>
              <a:ext uri="{FF2B5EF4-FFF2-40B4-BE49-F238E27FC236}">
                <a16:creationId xmlns:a16="http://schemas.microsoft.com/office/drawing/2014/main" id="{9F5331CD-6B36-402D-982A-1C40ECA017A0}"/>
              </a:ext>
            </a:extLst>
          </p:cNvPr>
          <p:cNvSpPr txBox="1">
            <a:spLocks noChangeArrowheads="1"/>
          </p:cNvSpPr>
          <p:nvPr/>
        </p:nvSpPr>
        <p:spPr bwMode="auto">
          <a:xfrm>
            <a:off x="3276600" y="1600200"/>
            <a:ext cx="19050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eaLnBrk="1" hangingPunct="1">
              <a:spcBef>
                <a:spcPct val="50000"/>
              </a:spcBef>
              <a:defRPr/>
            </a:pPr>
            <a:r>
              <a:rPr lang="en-US" altLang="en-US" sz="2800">
                <a:latin typeface="Verdana" charset="0"/>
                <a:ea typeface="ＭＳ Ｐゴシック" charset="-128"/>
              </a:rPr>
              <a:t>Sampling</a:t>
            </a:r>
          </a:p>
        </p:txBody>
      </p:sp>
      <p:sp>
        <p:nvSpPr>
          <p:cNvPr id="34822" name="Line 13">
            <a:extLst>
              <a:ext uri="{FF2B5EF4-FFF2-40B4-BE49-F238E27FC236}">
                <a16:creationId xmlns:a16="http://schemas.microsoft.com/office/drawing/2014/main" id="{3818CBA5-11E8-4281-8886-9CE871AF6B2C}"/>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34823" name="Picture 12" descr="crossfit">
            <a:extLst>
              <a:ext uri="{FF2B5EF4-FFF2-40B4-BE49-F238E27FC236}">
                <a16:creationId xmlns:a16="http://schemas.microsoft.com/office/drawing/2014/main" id="{82BFAE4C-CD1F-4F9F-99E0-482BE7A121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066800"/>
            <a:ext cx="2286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4" name="Picture 13" descr="tape">
            <a:extLst>
              <a:ext uri="{FF2B5EF4-FFF2-40B4-BE49-F238E27FC236}">
                <a16:creationId xmlns:a16="http://schemas.microsoft.com/office/drawing/2014/main" id="{A1C0EA89-D08B-43E4-8DB0-26933C7EB9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3979863"/>
            <a:ext cx="2971800"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5" name="Picture 14" descr="tape2">
            <a:extLst>
              <a:ext uri="{FF2B5EF4-FFF2-40B4-BE49-F238E27FC236}">
                <a16:creationId xmlns:a16="http://schemas.microsoft.com/office/drawing/2014/main" id="{884291AD-CD91-4630-A498-A36CF6AD4E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3948113"/>
            <a:ext cx="2895600" cy="197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Group 6">
            <a:extLst>
              <a:ext uri="{FF2B5EF4-FFF2-40B4-BE49-F238E27FC236}">
                <a16:creationId xmlns:a16="http://schemas.microsoft.com/office/drawing/2014/main" id="{18A67B53-1F94-4490-8288-13D0022AE8EE}"/>
              </a:ext>
            </a:extLst>
          </p:cNvPr>
          <p:cNvGrpSpPr>
            <a:grpSpLocks/>
          </p:cNvGrpSpPr>
          <p:nvPr/>
        </p:nvGrpSpPr>
        <p:grpSpPr bwMode="auto">
          <a:xfrm>
            <a:off x="0" y="0"/>
            <a:ext cx="9144000" cy="976313"/>
            <a:chOff x="0" y="0"/>
            <a:chExt cx="5760" cy="615"/>
          </a:xfrm>
        </p:grpSpPr>
        <p:sp>
          <p:nvSpPr>
            <p:cNvPr id="35849" name="Text Box 7">
              <a:extLst>
                <a:ext uri="{FF2B5EF4-FFF2-40B4-BE49-F238E27FC236}">
                  <a16:creationId xmlns:a16="http://schemas.microsoft.com/office/drawing/2014/main" id="{56D068B3-240D-47C3-BDC0-9C061308D5B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5850" name="Text Box 8">
              <a:extLst>
                <a:ext uri="{FF2B5EF4-FFF2-40B4-BE49-F238E27FC236}">
                  <a16:creationId xmlns:a16="http://schemas.microsoft.com/office/drawing/2014/main" id="{6FF1F9A0-2914-4AF2-9C2D-8FE94894D93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5842" name="Text Box 9">
            <a:extLst>
              <a:ext uri="{FF2B5EF4-FFF2-40B4-BE49-F238E27FC236}">
                <a16:creationId xmlns:a16="http://schemas.microsoft.com/office/drawing/2014/main" id="{D1BD1BAA-BE55-435B-A2E6-BBECA0530BB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9465" name="Text Box 9">
            <a:extLst>
              <a:ext uri="{FF2B5EF4-FFF2-40B4-BE49-F238E27FC236}">
                <a16:creationId xmlns:a16="http://schemas.microsoft.com/office/drawing/2014/main" id="{579A3B5F-F109-4557-A56E-6A1A928BF7A8}"/>
              </a:ext>
            </a:extLst>
          </p:cNvPr>
          <p:cNvSpPr txBox="1">
            <a:spLocks noChangeArrowheads="1"/>
          </p:cNvSpPr>
          <p:nvPr/>
        </p:nvSpPr>
        <p:spPr bwMode="auto">
          <a:xfrm>
            <a:off x="2971800" y="1066800"/>
            <a:ext cx="24384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eaLnBrk="1" hangingPunct="1">
              <a:spcBef>
                <a:spcPct val="50000"/>
              </a:spcBef>
              <a:defRPr/>
            </a:pPr>
            <a:r>
              <a:rPr lang="en-US" altLang="en-US" sz="2800">
                <a:latin typeface="Verdana" charset="0"/>
                <a:ea typeface="ＭＳ Ｐゴシック" charset="-128"/>
              </a:rPr>
              <a:t>PROMOTION</a:t>
            </a:r>
          </a:p>
        </p:txBody>
      </p:sp>
      <p:sp>
        <p:nvSpPr>
          <p:cNvPr id="19466" name="Text Box 10">
            <a:extLst>
              <a:ext uri="{FF2B5EF4-FFF2-40B4-BE49-F238E27FC236}">
                <a16:creationId xmlns:a16="http://schemas.microsoft.com/office/drawing/2014/main" id="{47551101-95BC-479B-90A5-0B6EF704D862}"/>
              </a:ext>
            </a:extLst>
          </p:cNvPr>
          <p:cNvSpPr txBox="1">
            <a:spLocks noChangeArrowheads="1"/>
          </p:cNvSpPr>
          <p:nvPr/>
        </p:nvSpPr>
        <p:spPr bwMode="auto">
          <a:xfrm>
            <a:off x="3276600" y="1600200"/>
            <a:ext cx="19050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eaLnBrk="1" hangingPunct="1">
              <a:spcBef>
                <a:spcPct val="50000"/>
              </a:spcBef>
              <a:defRPr/>
            </a:pPr>
            <a:r>
              <a:rPr lang="en-US" altLang="en-US" sz="2800">
                <a:latin typeface="Verdana" charset="0"/>
                <a:ea typeface="ＭＳ Ｐゴシック" charset="-128"/>
              </a:rPr>
              <a:t>Sampling</a:t>
            </a:r>
          </a:p>
        </p:txBody>
      </p:sp>
      <p:sp>
        <p:nvSpPr>
          <p:cNvPr id="35845" name="Line 13">
            <a:extLst>
              <a:ext uri="{FF2B5EF4-FFF2-40B4-BE49-F238E27FC236}">
                <a16:creationId xmlns:a16="http://schemas.microsoft.com/office/drawing/2014/main" id="{06992A6D-4B97-4D60-B821-9E9B44AFFA4A}"/>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46" name="TextBox 1">
            <a:extLst>
              <a:ext uri="{FF2B5EF4-FFF2-40B4-BE49-F238E27FC236}">
                <a16:creationId xmlns:a16="http://schemas.microsoft.com/office/drawing/2014/main" id="{F18B9F7C-5317-466B-91D6-DD60C9CC68A5}"/>
              </a:ext>
            </a:extLst>
          </p:cNvPr>
          <p:cNvSpPr txBox="1">
            <a:spLocks noChangeArrowheads="1"/>
          </p:cNvSpPr>
          <p:nvPr/>
        </p:nvSpPr>
        <p:spPr bwMode="auto">
          <a:xfrm>
            <a:off x="228600" y="2355850"/>
            <a:ext cx="5791200" cy="230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a:latin typeface="Verdana" panose="020B0604030504040204" pitchFamily="34" charset="0"/>
              </a:rPr>
              <a:t>As part of their three-year deal with U.S. Ski &amp; Snowboarding, Clif Bar (the energy bar), will not only be available to athletes in abundance, but samples will be provided to fans attending the various USSA events.</a:t>
            </a:r>
          </a:p>
        </p:txBody>
      </p:sp>
      <p:pic>
        <p:nvPicPr>
          <p:cNvPr id="35847" name="Picture 2">
            <a:extLst>
              <a:ext uri="{FF2B5EF4-FFF2-40B4-BE49-F238E27FC236}">
                <a16:creationId xmlns:a16="http://schemas.microsoft.com/office/drawing/2014/main" id="{2C517686-D67F-4D54-82D3-7120F938CF9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89638" y="2787650"/>
            <a:ext cx="2971800"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3">
            <a:extLst>
              <a:ext uri="{FF2B5EF4-FFF2-40B4-BE49-F238E27FC236}">
                <a16:creationId xmlns:a16="http://schemas.microsoft.com/office/drawing/2014/main" id="{E866367D-AAF6-4A6A-BDBF-8E063E5A2BC9}"/>
              </a:ext>
            </a:extLst>
          </p:cNvPr>
          <p:cNvPicPr>
            <a:picLocks noChangeAspect="1"/>
          </p:cNvPicPr>
          <p:nvPr/>
        </p:nvPicPr>
        <p:blipFill>
          <a:blip r:embed="rId3">
            <a:extLst>
              <a:ext uri="{28A0092B-C50C-407E-A947-70E740481C1C}">
                <a14:useLocalDpi xmlns:a14="http://schemas.microsoft.com/office/drawing/2010/main" val="0"/>
              </a:ext>
            </a:extLst>
          </a:blip>
          <a:srcRect l="8121" t="7651" r="4701" b="15347"/>
          <a:stretch>
            <a:fillRect/>
          </a:stretch>
        </p:blipFill>
        <p:spPr bwMode="auto">
          <a:xfrm>
            <a:off x="1295400" y="4983163"/>
            <a:ext cx="38862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a:extLst>
              <a:ext uri="{FF2B5EF4-FFF2-40B4-BE49-F238E27FC236}">
                <a16:creationId xmlns:a16="http://schemas.microsoft.com/office/drawing/2014/main" id="{FE109DE5-8405-44BF-92C4-0BE175A01D5C}"/>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36866" name="Group 3">
            <a:extLst>
              <a:ext uri="{FF2B5EF4-FFF2-40B4-BE49-F238E27FC236}">
                <a16:creationId xmlns:a16="http://schemas.microsoft.com/office/drawing/2014/main" id="{77FEC656-75D9-445A-B633-A08658102972}"/>
              </a:ext>
            </a:extLst>
          </p:cNvPr>
          <p:cNvGrpSpPr>
            <a:grpSpLocks/>
          </p:cNvGrpSpPr>
          <p:nvPr/>
        </p:nvGrpSpPr>
        <p:grpSpPr bwMode="auto">
          <a:xfrm>
            <a:off x="0" y="0"/>
            <a:ext cx="9144000" cy="976313"/>
            <a:chOff x="0" y="0"/>
            <a:chExt cx="5760" cy="615"/>
          </a:xfrm>
        </p:grpSpPr>
        <p:sp>
          <p:nvSpPr>
            <p:cNvPr id="36872" name="Text Box 4">
              <a:extLst>
                <a:ext uri="{FF2B5EF4-FFF2-40B4-BE49-F238E27FC236}">
                  <a16:creationId xmlns:a16="http://schemas.microsoft.com/office/drawing/2014/main" id="{711D49A1-80AC-4B08-9998-7530F14F701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6873" name="Text Box 5">
              <a:extLst>
                <a:ext uri="{FF2B5EF4-FFF2-40B4-BE49-F238E27FC236}">
                  <a16:creationId xmlns:a16="http://schemas.microsoft.com/office/drawing/2014/main" id="{1B4A375E-50FD-481A-B2E5-79C0131F1D9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6867" name="Text Box 6">
            <a:extLst>
              <a:ext uri="{FF2B5EF4-FFF2-40B4-BE49-F238E27FC236}">
                <a16:creationId xmlns:a16="http://schemas.microsoft.com/office/drawing/2014/main" id="{7EE01F8F-740A-4001-A8A9-0DEFC057020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0103" name="Rectangle 7">
            <a:extLst>
              <a:ext uri="{FF2B5EF4-FFF2-40B4-BE49-F238E27FC236}">
                <a16:creationId xmlns:a16="http://schemas.microsoft.com/office/drawing/2014/main" id="{36FCD5DC-D1A8-4D1D-BA2A-67F58B52DF5D}"/>
              </a:ext>
            </a:extLst>
          </p:cNvPr>
          <p:cNvSpPr>
            <a:spLocks noChangeArrowheads="1"/>
          </p:cNvSpPr>
          <p:nvPr/>
        </p:nvSpPr>
        <p:spPr bwMode="auto">
          <a:xfrm>
            <a:off x="534988" y="2819400"/>
            <a:ext cx="41148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solidFill>
                  <a:srgbClr val="C00000"/>
                </a:solidFill>
                <a:latin typeface="Verdana" panose="020B0604030504040204" pitchFamily="34" charset="0"/>
              </a:rPr>
              <a:t>Every year during the college football season, Texas Pete Hot Sauce sponsors a tailgate tour, providing tailgating fans at ACC, Big Ten, Big 12 and Pac-10 schools with samples of its products.</a:t>
            </a:r>
          </a:p>
        </p:txBody>
      </p:sp>
      <p:sp>
        <p:nvSpPr>
          <p:cNvPr id="36869" name="Rectangle 8">
            <a:extLst>
              <a:ext uri="{FF2B5EF4-FFF2-40B4-BE49-F238E27FC236}">
                <a16:creationId xmlns:a16="http://schemas.microsoft.com/office/drawing/2014/main" id="{500DA4E0-F5B8-434A-89F3-8E9F7A805E05}"/>
              </a:ext>
            </a:extLst>
          </p:cNvPr>
          <p:cNvSpPr>
            <a:spLocks noChangeArrowheads="1"/>
          </p:cNvSpPr>
          <p:nvPr/>
        </p:nvSpPr>
        <p:spPr bwMode="auto">
          <a:xfrm>
            <a:off x="3657600" y="1600200"/>
            <a:ext cx="2286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rgbClr val="000066"/>
                </a:solidFill>
                <a:latin typeface="Verdana" panose="020B0604030504040204" pitchFamily="34" charset="0"/>
              </a:rPr>
              <a:t>Sampling</a:t>
            </a:r>
          </a:p>
        </p:txBody>
      </p:sp>
      <p:sp>
        <p:nvSpPr>
          <p:cNvPr id="36870" name="Line 9">
            <a:extLst>
              <a:ext uri="{FF2B5EF4-FFF2-40B4-BE49-F238E27FC236}">
                <a16:creationId xmlns:a16="http://schemas.microsoft.com/office/drawing/2014/main" id="{1B64ADF9-4205-4425-9DE9-7F9140E0AA8F}"/>
              </a:ext>
            </a:extLst>
          </p:cNvPr>
          <p:cNvSpPr>
            <a:spLocks noChangeShapeType="1"/>
          </p:cNvSpPr>
          <p:nvPr/>
        </p:nvSpPr>
        <p:spPr bwMode="auto">
          <a:xfrm>
            <a:off x="228600" y="2286000"/>
            <a:ext cx="8610600"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17764" name="Picture 4" descr="http://t2.gstatic.com/images?q=tbn:ANd9GcTnmRZjWmMdxx7IiIPTHNTvy00NFn7cywm4jgrkEX0888xaFa7ChQ">
            <a:extLst>
              <a:ext uri="{FF2B5EF4-FFF2-40B4-BE49-F238E27FC236}">
                <a16:creationId xmlns:a16="http://schemas.microsoft.com/office/drawing/2014/main" id="{270E40C0-C209-48F6-936D-CC0F4AD2E7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3262313"/>
            <a:ext cx="2817813"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0103"/>
                                        </p:tgtEl>
                                        <p:attrNameLst>
                                          <p:attrName>style.visibility</p:attrName>
                                        </p:attrNameLst>
                                      </p:cBhvr>
                                      <p:to>
                                        <p:strVal val="visible"/>
                                      </p:to>
                                    </p:set>
                                    <p:animEffect transition="in" filter="diamond(in)">
                                      <p:cBhvr>
                                        <p:cTn id="7" dur="1000"/>
                                        <p:tgtEl>
                                          <p:spTgt spid="260103"/>
                                        </p:tgtEl>
                                      </p:cBhvr>
                                    </p:animEffect>
                                  </p:childTnLst>
                                </p:cTn>
                              </p:par>
                              <p:par>
                                <p:cTn id="8" presetID="9" presetClass="entr" presetSubtype="0" fill="hold" nodeType="withEffect">
                                  <p:stCondLst>
                                    <p:cond delay="0"/>
                                  </p:stCondLst>
                                  <p:childTnLst>
                                    <p:set>
                                      <p:cBhvr>
                                        <p:cTn id="9" dur="1" fill="hold">
                                          <p:stCondLst>
                                            <p:cond delay="0"/>
                                          </p:stCondLst>
                                        </p:cTn>
                                        <p:tgtEl>
                                          <p:spTgt spid="117764"/>
                                        </p:tgtEl>
                                        <p:attrNameLst>
                                          <p:attrName>style.visibility</p:attrName>
                                        </p:attrNameLst>
                                      </p:cBhvr>
                                      <p:to>
                                        <p:strVal val="visible"/>
                                      </p:to>
                                    </p:set>
                                    <p:animEffect transition="in" filter="dissolve">
                                      <p:cBhvr>
                                        <p:cTn id="10" dur="500"/>
                                        <p:tgtEl>
                                          <p:spTgt spid="1177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0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a:extLst>
              <a:ext uri="{FF2B5EF4-FFF2-40B4-BE49-F238E27FC236}">
                <a16:creationId xmlns:a16="http://schemas.microsoft.com/office/drawing/2014/main" id="{20E359A6-774F-4BC3-A6C1-AAC49EFB3440}"/>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37890" name="Group 3">
            <a:extLst>
              <a:ext uri="{FF2B5EF4-FFF2-40B4-BE49-F238E27FC236}">
                <a16:creationId xmlns:a16="http://schemas.microsoft.com/office/drawing/2014/main" id="{DDC4578D-9330-4784-BA6A-181C6B8C3B61}"/>
              </a:ext>
            </a:extLst>
          </p:cNvPr>
          <p:cNvGrpSpPr>
            <a:grpSpLocks/>
          </p:cNvGrpSpPr>
          <p:nvPr/>
        </p:nvGrpSpPr>
        <p:grpSpPr bwMode="auto">
          <a:xfrm>
            <a:off x="0" y="0"/>
            <a:ext cx="9144000" cy="976313"/>
            <a:chOff x="0" y="0"/>
            <a:chExt cx="5760" cy="615"/>
          </a:xfrm>
        </p:grpSpPr>
        <p:sp>
          <p:nvSpPr>
            <p:cNvPr id="37897" name="Text Box 4">
              <a:extLst>
                <a:ext uri="{FF2B5EF4-FFF2-40B4-BE49-F238E27FC236}">
                  <a16:creationId xmlns:a16="http://schemas.microsoft.com/office/drawing/2014/main" id="{3AC05752-2509-49F4-9153-47E5DF036D0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7898" name="Text Box 5">
              <a:extLst>
                <a:ext uri="{FF2B5EF4-FFF2-40B4-BE49-F238E27FC236}">
                  <a16:creationId xmlns:a16="http://schemas.microsoft.com/office/drawing/2014/main" id="{BBC3114A-CA62-4138-99CE-45FAFAFBA5B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7891" name="Text Box 6">
            <a:extLst>
              <a:ext uri="{FF2B5EF4-FFF2-40B4-BE49-F238E27FC236}">
                <a16:creationId xmlns:a16="http://schemas.microsoft.com/office/drawing/2014/main" id="{3FA0BC58-9073-4CC1-BDB1-E29506DAC7E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0103" name="Rectangle 7">
            <a:extLst>
              <a:ext uri="{FF2B5EF4-FFF2-40B4-BE49-F238E27FC236}">
                <a16:creationId xmlns:a16="http://schemas.microsoft.com/office/drawing/2014/main" id="{FDAEE6ED-F4A9-4C5F-8B07-9B3CA1D7489C}"/>
              </a:ext>
            </a:extLst>
          </p:cNvPr>
          <p:cNvSpPr>
            <a:spLocks noChangeArrowheads="1"/>
          </p:cNvSpPr>
          <p:nvPr/>
        </p:nvSpPr>
        <p:spPr bwMode="auto">
          <a:xfrm>
            <a:off x="304800" y="2584450"/>
            <a:ext cx="8458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dirty="0">
                <a:latin typeface="Verdana" panose="020B0604030504040204" pitchFamily="34" charset="0"/>
              </a:rPr>
              <a:t>As presenting sponsor of the Dew Tour, Mountain Dew provides product samples at all participating event venues.</a:t>
            </a:r>
            <a:endParaRPr lang="en-US" altLang="en-US" sz="1800" dirty="0">
              <a:latin typeface="Verdana" panose="020B0604030504040204" pitchFamily="34" charset="0"/>
            </a:endParaRPr>
          </a:p>
        </p:txBody>
      </p:sp>
      <p:sp>
        <p:nvSpPr>
          <p:cNvPr id="37893" name="Rectangle 8">
            <a:extLst>
              <a:ext uri="{FF2B5EF4-FFF2-40B4-BE49-F238E27FC236}">
                <a16:creationId xmlns:a16="http://schemas.microsoft.com/office/drawing/2014/main" id="{0E0E40DC-E304-43FA-8959-ABE5E0C0BE90}"/>
              </a:ext>
            </a:extLst>
          </p:cNvPr>
          <p:cNvSpPr>
            <a:spLocks noChangeArrowheads="1"/>
          </p:cNvSpPr>
          <p:nvPr/>
        </p:nvSpPr>
        <p:spPr bwMode="auto">
          <a:xfrm>
            <a:off x="3657600" y="1600200"/>
            <a:ext cx="2286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rgbClr val="000066"/>
                </a:solidFill>
                <a:latin typeface="Verdana" panose="020B0604030504040204" pitchFamily="34" charset="0"/>
              </a:rPr>
              <a:t>Sampling</a:t>
            </a:r>
          </a:p>
        </p:txBody>
      </p:sp>
      <p:sp>
        <p:nvSpPr>
          <p:cNvPr id="37894" name="Line 9">
            <a:extLst>
              <a:ext uri="{FF2B5EF4-FFF2-40B4-BE49-F238E27FC236}">
                <a16:creationId xmlns:a16="http://schemas.microsoft.com/office/drawing/2014/main" id="{74E61B25-A1E9-45CF-84B1-71126A1E3392}"/>
              </a:ext>
            </a:extLst>
          </p:cNvPr>
          <p:cNvSpPr>
            <a:spLocks noChangeShapeType="1"/>
          </p:cNvSpPr>
          <p:nvPr/>
        </p:nvSpPr>
        <p:spPr bwMode="auto">
          <a:xfrm>
            <a:off x="228600" y="2286000"/>
            <a:ext cx="8610600"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37895" name="Picture 1">
            <a:extLst>
              <a:ext uri="{FF2B5EF4-FFF2-40B4-BE49-F238E27FC236}">
                <a16:creationId xmlns:a16="http://schemas.microsoft.com/office/drawing/2014/main" id="{09B235EC-E3A4-40CD-B44A-23F62CC346B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5625" y="4017963"/>
            <a:ext cx="398145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2">
            <a:extLst>
              <a:ext uri="{FF2B5EF4-FFF2-40B4-BE49-F238E27FC236}">
                <a16:creationId xmlns:a16="http://schemas.microsoft.com/office/drawing/2014/main" id="{5FC3FC92-F4B3-4DCF-B004-361B15E966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4017963"/>
            <a:ext cx="3349625"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0103"/>
                                        </p:tgtEl>
                                        <p:attrNameLst>
                                          <p:attrName>style.visibility</p:attrName>
                                        </p:attrNameLst>
                                      </p:cBhvr>
                                      <p:to>
                                        <p:strVal val="visible"/>
                                      </p:to>
                                    </p:set>
                                    <p:animEffect transition="in" filter="diamond(in)">
                                      <p:cBhvr>
                                        <p:cTn id="7" dur="1000"/>
                                        <p:tgtEl>
                                          <p:spTgt spid="260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0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a:extLst>
              <a:ext uri="{FF2B5EF4-FFF2-40B4-BE49-F238E27FC236}">
                <a16:creationId xmlns:a16="http://schemas.microsoft.com/office/drawing/2014/main" id="{20E359A6-774F-4BC3-A6C1-AAC49EFB3440}"/>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37890" name="Group 3">
            <a:extLst>
              <a:ext uri="{FF2B5EF4-FFF2-40B4-BE49-F238E27FC236}">
                <a16:creationId xmlns:a16="http://schemas.microsoft.com/office/drawing/2014/main" id="{DDC4578D-9330-4784-BA6A-181C6B8C3B61}"/>
              </a:ext>
            </a:extLst>
          </p:cNvPr>
          <p:cNvGrpSpPr>
            <a:grpSpLocks/>
          </p:cNvGrpSpPr>
          <p:nvPr/>
        </p:nvGrpSpPr>
        <p:grpSpPr bwMode="auto">
          <a:xfrm>
            <a:off x="0" y="0"/>
            <a:ext cx="9144000" cy="976313"/>
            <a:chOff x="0" y="0"/>
            <a:chExt cx="5760" cy="615"/>
          </a:xfrm>
        </p:grpSpPr>
        <p:sp>
          <p:nvSpPr>
            <p:cNvPr id="37897" name="Text Box 4">
              <a:extLst>
                <a:ext uri="{FF2B5EF4-FFF2-40B4-BE49-F238E27FC236}">
                  <a16:creationId xmlns:a16="http://schemas.microsoft.com/office/drawing/2014/main" id="{3AC05752-2509-49F4-9153-47E5DF036D0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7898" name="Text Box 5">
              <a:extLst>
                <a:ext uri="{FF2B5EF4-FFF2-40B4-BE49-F238E27FC236}">
                  <a16:creationId xmlns:a16="http://schemas.microsoft.com/office/drawing/2014/main" id="{BBC3114A-CA62-4138-99CE-45FAFAFBA5B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7891" name="Text Box 6">
            <a:extLst>
              <a:ext uri="{FF2B5EF4-FFF2-40B4-BE49-F238E27FC236}">
                <a16:creationId xmlns:a16="http://schemas.microsoft.com/office/drawing/2014/main" id="{3FA0BC58-9073-4CC1-BDB1-E29506DAC7E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0103" name="Rectangle 7">
            <a:extLst>
              <a:ext uri="{FF2B5EF4-FFF2-40B4-BE49-F238E27FC236}">
                <a16:creationId xmlns:a16="http://schemas.microsoft.com/office/drawing/2014/main" id="{FDAEE6ED-F4A9-4C5F-8B07-9B3CA1D7489C}"/>
              </a:ext>
            </a:extLst>
          </p:cNvPr>
          <p:cNvSpPr>
            <a:spLocks noChangeArrowheads="1"/>
          </p:cNvSpPr>
          <p:nvPr/>
        </p:nvSpPr>
        <p:spPr bwMode="auto">
          <a:xfrm>
            <a:off x="438150" y="2461154"/>
            <a:ext cx="81915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2000" dirty="0">
                <a:solidFill>
                  <a:srgbClr val="339933"/>
                </a:solidFill>
                <a:latin typeface="Verdana" panose="020B0604030504040204" pitchFamily="34" charset="0"/>
              </a:rPr>
              <a:t>As part of La Roche-Posay’s sponsorship of the 2020 Australian Open as the official sunscreen partner of the event, the company set up Sunscreen Stations at the venue offering free samples for tennis fans in attendance</a:t>
            </a:r>
            <a:endParaRPr lang="en-US" altLang="en-US" sz="1600" dirty="0">
              <a:solidFill>
                <a:srgbClr val="339933"/>
              </a:solidFill>
              <a:latin typeface="Verdana" panose="020B0604030504040204" pitchFamily="34" charset="0"/>
            </a:endParaRPr>
          </a:p>
        </p:txBody>
      </p:sp>
      <p:sp>
        <p:nvSpPr>
          <p:cNvPr id="37893" name="Rectangle 8">
            <a:extLst>
              <a:ext uri="{FF2B5EF4-FFF2-40B4-BE49-F238E27FC236}">
                <a16:creationId xmlns:a16="http://schemas.microsoft.com/office/drawing/2014/main" id="{0E0E40DC-E304-43FA-8959-ABE5E0C0BE90}"/>
              </a:ext>
            </a:extLst>
          </p:cNvPr>
          <p:cNvSpPr>
            <a:spLocks noChangeArrowheads="1"/>
          </p:cNvSpPr>
          <p:nvPr/>
        </p:nvSpPr>
        <p:spPr bwMode="auto">
          <a:xfrm>
            <a:off x="3657600" y="1600200"/>
            <a:ext cx="2286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rgbClr val="000066"/>
                </a:solidFill>
                <a:latin typeface="Verdana" panose="020B0604030504040204" pitchFamily="34" charset="0"/>
              </a:rPr>
              <a:t>Sampling</a:t>
            </a:r>
          </a:p>
        </p:txBody>
      </p:sp>
      <p:sp>
        <p:nvSpPr>
          <p:cNvPr id="37894" name="Line 9">
            <a:extLst>
              <a:ext uri="{FF2B5EF4-FFF2-40B4-BE49-F238E27FC236}">
                <a16:creationId xmlns:a16="http://schemas.microsoft.com/office/drawing/2014/main" id="{74E61B25-A1E9-45CF-84B1-71126A1E3392}"/>
              </a:ext>
            </a:extLst>
          </p:cNvPr>
          <p:cNvSpPr>
            <a:spLocks noChangeShapeType="1"/>
          </p:cNvSpPr>
          <p:nvPr/>
        </p:nvSpPr>
        <p:spPr bwMode="auto">
          <a:xfrm>
            <a:off x="228600" y="2286000"/>
            <a:ext cx="8610600"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2" name="Picture 11">
            <a:extLst>
              <a:ext uri="{FF2B5EF4-FFF2-40B4-BE49-F238E27FC236}">
                <a16:creationId xmlns:a16="http://schemas.microsoft.com/office/drawing/2014/main" id="{9B5133CC-1C08-44B3-971A-276758A8542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00100" y="4100512"/>
            <a:ext cx="7543800" cy="2147888"/>
          </a:xfrm>
          <a:prstGeom prst="rect">
            <a:avLst/>
          </a:prstGeom>
          <a:noFill/>
          <a:ln>
            <a:noFill/>
          </a:ln>
        </p:spPr>
      </p:pic>
    </p:spTree>
    <p:extLst>
      <p:ext uri="{BB962C8B-B14F-4D97-AF65-F5344CB8AC3E}">
        <p14:creationId xmlns:p14="http://schemas.microsoft.com/office/powerpoint/2010/main" val="28038032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0103"/>
                                        </p:tgtEl>
                                        <p:attrNameLst>
                                          <p:attrName>style.visibility</p:attrName>
                                        </p:attrNameLst>
                                      </p:cBhvr>
                                      <p:to>
                                        <p:strVal val="visible"/>
                                      </p:to>
                                    </p:set>
                                    <p:animEffect transition="in" filter="diamond(in)">
                                      <p:cBhvr>
                                        <p:cTn id="7" dur="1000"/>
                                        <p:tgtEl>
                                          <p:spTgt spid="260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0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a:extLst>
              <a:ext uri="{FF2B5EF4-FFF2-40B4-BE49-F238E27FC236}">
                <a16:creationId xmlns:a16="http://schemas.microsoft.com/office/drawing/2014/main" id="{6A586837-BFC1-4FE5-8D5B-3652E929D2C1}"/>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38914" name="Group 3">
            <a:extLst>
              <a:ext uri="{FF2B5EF4-FFF2-40B4-BE49-F238E27FC236}">
                <a16:creationId xmlns:a16="http://schemas.microsoft.com/office/drawing/2014/main" id="{9D1245B2-E096-49E6-8685-D3463BB6D4A8}"/>
              </a:ext>
            </a:extLst>
          </p:cNvPr>
          <p:cNvGrpSpPr>
            <a:grpSpLocks/>
          </p:cNvGrpSpPr>
          <p:nvPr/>
        </p:nvGrpSpPr>
        <p:grpSpPr bwMode="auto">
          <a:xfrm>
            <a:off x="0" y="0"/>
            <a:ext cx="9144000" cy="976313"/>
            <a:chOff x="0" y="0"/>
            <a:chExt cx="5760" cy="615"/>
          </a:xfrm>
        </p:grpSpPr>
        <p:sp>
          <p:nvSpPr>
            <p:cNvPr id="38921" name="Text Box 4">
              <a:extLst>
                <a:ext uri="{FF2B5EF4-FFF2-40B4-BE49-F238E27FC236}">
                  <a16:creationId xmlns:a16="http://schemas.microsoft.com/office/drawing/2014/main" id="{BB9535AE-4795-4E53-8AFF-875DFB00EDD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8922" name="Text Box 5">
              <a:extLst>
                <a:ext uri="{FF2B5EF4-FFF2-40B4-BE49-F238E27FC236}">
                  <a16:creationId xmlns:a16="http://schemas.microsoft.com/office/drawing/2014/main" id="{CB04E6E2-8846-4C22-BC39-4517E122609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8915" name="Text Box 6">
            <a:extLst>
              <a:ext uri="{FF2B5EF4-FFF2-40B4-BE49-F238E27FC236}">
                <a16:creationId xmlns:a16="http://schemas.microsoft.com/office/drawing/2014/main" id="{302A51F1-200A-40B6-9007-1F38294B96F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59079" name="Rectangle 7">
            <a:extLst>
              <a:ext uri="{FF2B5EF4-FFF2-40B4-BE49-F238E27FC236}">
                <a16:creationId xmlns:a16="http://schemas.microsoft.com/office/drawing/2014/main" id="{EF061C73-818C-4106-9433-E93DBB406232}"/>
              </a:ext>
            </a:extLst>
          </p:cNvPr>
          <p:cNvSpPr>
            <a:spLocks noChangeArrowheads="1"/>
          </p:cNvSpPr>
          <p:nvPr/>
        </p:nvSpPr>
        <p:spPr bwMode="auto">
          <a:xfrm>
            <a:off x="228600" y="2286000"/>
            <a:ext cx="8610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66"/>
                </a:solidFill>
                <a:latin typeface="Verdana" panose="020B0604030504040204" pitchFamily="34" charset="0"/>
              </a:rPr>
              <a:t>Each year, grocery stores around the country often feature creative POP displays centered around a Super Bowl or March Madness theme</a:t>
            </a:r>
          </a:p>
        </p:txBody>
      </p:sp>
      <p:sp>
        <p:nvSpPr>
          <p:cNvPr id="38917" name="Rectangle 8">
            <a:extLst>
              <a:ext uri="{FF2B5EF4-FFF2-40B4-BE49-F238E27FC236}">
                <a16:creationId xmlns:a16="http://schemas.microsoft.com/office/drawing/2014/main" id="{E65B8B3E-E077-4E0D-8947-62C511E0E735}"/>
              </a:ext>
            </a:extLst>
          </p:cNvPr>
          <p:cNvSpPr>
            <a:spLocks noChangeArrowheads="1"/>
          </p:cNvSpPr>
          <p:nvPr/>
        </p:nvSpPr>
        <p:spPr bwMode="auto">
          <a:xfrm>
            <a:off x="2133600" y="1524000"/>
            <a:ext cx="502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Point-of-Purchase Displays</a:t>
            </a:r>
          </a:p>
        </p:txBody>
      </p:sp>
      <p:sp>
        <p:nvSpPr>
          <p:cNvPr id="38918" name="Line 9">
            <a:extLst>
              <a:ext uri="{FF2B5EF4-FFF2-40B4-BE49-F238E27FC236}">
                <a16:creationId xmlns:a16="http://schemas.microsoft.com/office/drawing/2014/main" id="{1561CD17-7CED-4840-982B-30383FC2DE65}"/>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59083" name="Picture 11" descr="2346719355_73b1d0c436_b">
            <a:extLst>
              <a:ext uri="{FF2B5EF4-FFF2-40B4-BE49-F238E27FC236}">
                <a16:creationId xmlns:a16="http://schemas.microsoft.com/office/drawing/2014/main" id="{56D89F69-A13F-4F2E-B577-EE40A0EFE0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657600"/>
            <a:ext cx="36576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085" name="Picture 13" descr="IMG_7118">
            <a:extLst>
              <a:ext uri="{FF2B5EF4-FFF2-40B4-BE49-F238E27FC236}">
                <a16:creationId xmlns:a16="http://schemas.microsoft.com/office/drawing/2014/main" id="{98E83C24-9E29-47B2-9940-E18A26FCA3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657600"/>
            <a:ext cx="36576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59079"/>
                                        </p:tgtEl>
                                        <p:attrNameLst>
                                          <p:attrName>style.visibility</p:attrName>
                                        </p:attrNameLst>
                                      </p:cBhvr>
                                      <p:to>
                                        <p:strVal val="visible"/>
                                      </p:to>
                                    </p:set>
                                    <p:animEffect transition="in" filter="diamond(in)">
                                      <p:cBhvr>
                                        <p:cTn id="7" dur="1000"/>
                                        <p:tgtEl>
                                          <p:spTgt spid="259079"/>
                                        </p:tgtEl>
                                      </p:cBhvr>
                                    </p:animEffect>
                                  </p:childTnLst>
                                </p:cTn>
                              </p:par>
                              <p:par>
                                <p:cTn id="8" presetID="9" presetClass="entr" presetSubtype="0" fill="hold" nodeType="withEffect">
                                  <p:stCondLst>
                                    <p:cond delay="0"/>
                                  </p:stCondLst>
                                  <p:childTnLst>
                                    <p:set>
                                      <p:cBhvr>
                                        <p:cTn id="9" dur="1" fill="hold">
                                          <p:stCondLst>
                                            <p:cond delay="0"/>
                                          </p:stCondLst>
                                        </p:cTn>
                                        <p:tgtEl>
                                          <p:spTgt spid="259083"/>
                                        </p:tgtEl>
                                        <p:attrNameLst>
                                          <p:attrName>style.visibility</p:attrName>
                                        </p:attrNameLst>
                                      </p:cBhvr>
                                      <p:to>
                                        <p:strVal val="visible"/>
                                      </p:to>
                                    </p:set>
                                    <p:animEffect transition="in" filter="dissolve">
                                      <p:cBhvr>
                                        <p:cTn id="10" dur="1000"/>
                                        <p:tgtEl>
                                          <p:spTgt spid="259083"/>
                                        </p:tgtEl>
                                      </p:cBhvr>
                                    </p:animEffect>
                                  </p:childTnLst>
                                </p:cTn>
                              </p:par>
                              <p:par>
                                <p:cTn id="11" presetID="9" presetClass="entr" presetSubtype="0" fill="hold" nodeType="withEffect">
                                  <p:stCondLst>
                                    <p:cond delay="0"/>
                                  </p:stCondLst>
                                  <p:childTnLst>
                                    <p:set>
                                      <p:cBhvr>
                                        <p:cTn id="12" dur="1" fill="hold">
                                          <p:stCondLst>
                                            <p:cond delay="0"/>
                                          </p:stCondLst>
                                        </p:cTn>
                                        <p:tgtEl>
                                          <p:spTgt spid="259085"/>
                                        </p:tgtEl>
                                        <p:attrNameLst>
                                          <p:attrName>style.visibility</p:attrName>
                                        </p:attrNameLst>
                                      </p:cBhvr>
                                      <p:to>
                                        <p:strVal val="visible"/>
                                      </p:to>
                                    </p:set>
                                    <p:animEffect transition="in" filter="dissolve">
                                      <p:cBhvr>
                                        <p:cTn id="13" dur="1000"/>
                                        <p:tgtEl>
                                          <p:spTgt spid="259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a:extLst>
              <a:ext uri="{FF2B5EF4-FFF2-40B4-BE49-F238E27FC236}">
                <a16:creationId xmlns:a16="http://schemas.microsoft.com/office/drawing/2014/main" id="{A604553E-BB60-4831-B1FA-CA9DA05DE859}"/>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39938" name="Group 3">
            <a:extLst>
              <a:ext uri="{FF2B5EF4-FFF2-40B4-BE49-F238E27FC236}">
                <a16:creationId xmlns:a16="http://schemas.microsoft.com/office/drawing/2014/main" id="{995FAAB9-BFBB-4D51-ADB9-53F6DFDFBE72}"/>
              </a:ext>
            </a:extLst>
          </p:cNvPr>
          <p:cNvGrpSpPr>
            <a:grpSpLocks/>
          </p:cNvGrpSpPr>
          <p:nvPr/>
        </p:nvGrpSpPr>
        <p:grpSpPr bwMode="auto">
          <a:xfrm>
            <a:off x="0" y="0"/>
            <a:ext cx="9144000" cy="976313"/>
            <a:chOff x="0" y="0"/>
            <a:chExt cx="5760" cy="615"/>
          </a:xfrm>
        </p:grpSpPr>
        <p:sp>
          <p:nvSpPr>
            <p:cNvPr id="39944" name="Text Box 4">
              <a:extLst>
                <a:ext uri="{FF2B5EF4-FFF2-40B4-BE49-F238E27FC236}">
                  <a16:creationId xmlns:a16="http://schemas.microsoft.com/office/drawing/2014/main" id="{B96BBA4D-97C3-4253-BB1C-EAE16E104E3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39945" name="Text Box 5">
              <a:extLst>
                <a:ext uri="{FF2B5EF4-FFF2-40B4-BE49-F238E27FC236}">
                  <a16:creationId xmlns:a16="http://schemas.microsoft.com/office/drawing/2014/main" id="{D52FA5C6-63AF-433C-AA1C-36EB01BD0DC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39939" name="Text Box 6">
            <a:extLst>
              <a:ext uri="{FF2B5EF4-FFF2-40B4-BE49-F238E27FC236}">
                <a16:creationId xmlns:a16="http://schemas.microsoft.com/office/drawing/2014/main" id="{212F0FEB-5CD9-474C-AF20-9C42246EED9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9940" name="Rectangle 8">
            <a:extLst>
              <a:ext uri="{FF2B5EF4-FFF2-40B4-BE49-F238E27FC236}">
                <a16:creationId xmlns:a16="http://schemas.microsoft.com/office/drawing/2014/main" id="{1A495C45-6030-46DE-8BF0-96CB51A5D23F}"/>
              </a:ext>
            </a:extLst>
          </p:cNvPr>
          <p:cNvSpPr>
            <a:spLocks noChangeArrowheads="1"/>
          </p:cNvSpPr>
          <p:nvPr/>
        </p:nvSpPr>
        <p:spPr bwMode="auto">
          <a:xfrm>
            <a:off x="2133600" y="1524000"/>
            <a:ext cx="502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Point-of-Purchase Displays</a:t>
            </a:r>
          </a:p>
        </p:txBody>
      </p:sp>
      <p:sp>
        <p:nvSpPr>
          <p:cNvPr id="39941" name="Line 9">
            <a:extLst>
              <a:ext uri="{FF2B5EF4-FFF2-40B4-BE49-F238E27FC236}">
                <a16:creationId xmlns:a16="http://schemas.microsoft.com/office/drawing/2014/main" id="{70CBE691-922B-4483-A9DA-C62D913CAF87}"/>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42" name="TextBox 1">
            <a:extLst>
              <a:ext uri="{FF2B5EF4-FFF2-40B4-BE49-F238E27FC236}">
                <a16:creationId xmlns:a16="http://schemas.microsoft.com/office/drawing/2014/main" id="{4C1DE5FF-F14A-45F5-92B6-A524CC6974F8}"/>
              </a:ext>
            </a:extLst>
          </p:cNvPr>
          <p:cNvSpPr txBox="1">
            <a:spLocks noChangeArrowheads="1"/>
          </p:cNvSpPr>
          <p:nvPr/>
        </p:nvSpPr>
        <p:spPr bwMode="auto">
          <a:xfrm>
            <a:off x="495300" y="2352675"/>
            <a:ext cx="84582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a:latin typeface="Verdana" panose="020B0604030504040204" pitchFamily="34" charset="0"/>
              </a:rPr>
              <a:t>According to Hollywood Reporter, Mtime (Warcraft's exclusive merchandising partner in China) credited their use of POP displays for helping them sell over $10 million in merchandise prior to the Warcraft film</a:t>
            </a:r>
            <a:r>
              <a:rPr lang="uk-UA" altLang="en-US">
                <a:latin typeface="Verdana" panose="020B0604030504040204" pitchFamily="34" charset="0"/>
              </a:rPr>
              <a:t>’</a:t>
            </a:r>
            <a:r>
              <a:rPr lang="en-US" altLang="ja-JP">
                <a:latin typeface="Verdana" panose="020B0604030504040204" pitchFamily="34" charset="0"/>
              </a:rPr>
              <a:t>s 2016 release.</a:t>
            </a:r>
            <a:endParaRPr lang="en-US" altLang="en-US">
              <a:latin typeface="Verdana" panose="020B0604030504040204" pitchFamily="34" charset="0"/>
            </a:endParaRPr>
          </a:p>
        </p:txBody>
      </p:sp>
      <p:pic>
        <p:nvPicPr>
          <p:cNvPr id="39943" name="Picture 2">
            <a:extLst>
              <a:ext uri="{FF2B5EF4-FFF2-40B4-BE49-F238E27FC236}">
                <a16:creationId xmlns:a16="http://schemas.microsoft.com/office/drawing/2014/main" id="{03C20641-1C3E-4B84-959B-A3E1E697D66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4291013"/>
            <a:ext cx="2711450"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a:extLst>
              <a:ext uri="{FF2B5EF4-FFF2-40B4-BE49-F238E27FC236}">
                <a16:creationId xmlns:a16="http://schemas.microsoft.com/office/drawing/2014/main" id="{87776F1A-7A61-4A12-A772-0B19459CE3D2}"/>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40962" name="Group 3">
            <a:extLst>
              <a:ext uri="{FF2B5EF4-FFF2-40B4-BE49-F238E27FC236}">
                <a16:creationId xmlns:a16="http://schemas.microsoft.com/office/drawing/2014/main" id="{7C8E8CE1-0C29-4BD6-92CC-B901977E406B}"/>
              </a:ext>
            </a:extLst>
          </p:cNvPr>
          <p:cNvGrpSpPr>
            <a:grpSpLocks/>
          </p:cNvGrpSpPr>
          <p:nvPr/>
        </p:nvGrpSpPr>
        <p:grpSpPr bwMode="auto">
          <a:xfrm>
            <a:off x="0" y="0"/>
            <a:ext cx="9144000" cy="976313"/>
            <a:chOff x="0" y="0"/>
            <a:chExt cx="5760" cy="615"/>
          </a:xfrm>
        </p:grpSpPr>
        <p:sp>
          <p:nvSpPr>
            <p:cNvPr id="40969" name="Text Box 4">
              <a:extLst>
                <a:ext uri="{FF2B5EF4-FFF2-40B4-BE49-F238E27FC236}">
                  <a16:creationId xmlns:a16="http://schemas.microsoft.com/office/drawing/2014/main" id="{F8524277-3EF8-4C8C-A033-51B4FB8417F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0970" name="Text Box 5">
              <a:extLst>
                <a:ext uri="{FF2B5EF4-FFF2-40B4-BE49-F238E27FC236}">
                  <a16:creationId xmlns:a16="http://schemas.microsoft.com/office/drawing/2014/main" id="{A99C2622-FF38-45E2-A85A-519172294A7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0963" name="Text Box 6">
            <a:extLst>
              <a:ext uri="{FF2B5EF4-FFF2-40B4-BE49-F238E27FC236}">
                <a16:creationId xmlns:a16="http://schemas.microsoft.com/office/drawing/2014/main" id="{0C00D770-D8B3-4E90-AC35-896AD7CB3C3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0964" name="Rectangle 8">
            <a:extLst>
              <a:ext uri="{FF2B5EF4-FFF2-40B4-BE49-F238E27FC236}">
                <a16:creationId xmlns:a16="http://schemas.microsoft.com/office/drawing/2014/main" id="{7870EEB1-16CE-44F2-ACE0-4A1677375D08}"/>
              </a:ext>
            </a:extLst>
          </p:cNvPr>
          <p:cNvSpPr>
            <a:spLocks noChangeArrowheads="1"/>
          </p:cNvSpPr>
          <p:nvPr/>
        </p:nvSpPr>
        <p:spPr bwMode="auto">
          <a:xfrm>
            <a:off x="2133600" y="1524000"/>
            <a:ext cx="502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Point-of-Purchase Displays</a:t>
            </a:r>
          </a:p>
        </p:txBody>
      </p:sp>
      <p:sp>
        <p:nvSpPr>
          <p:cNvPr id="40965" name="Line 9">
            <a:extLst>
              <a:ext uri="{FF2B5EF4-FFF2-40B4-BE49-F238E27FC236}">
                <a16:creationId xmlns:a16="http://schemas.microsoft.com/office/drawing/2014/main" id="{9CC03B65-39BE-40CA-8638-A1E86C42C48F}"/>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6" name="TextBox 1">
            <a:extLst>
              <a:ext uri="{FF2B5EF4-FFF2-40B4-BE49-F238E27FC236}">
                <a16:creationId xmlns:a16="http://schemas.microsoft.com/office/drawing/2014/main" id="{EA66E98A-BF59-434F-A88C-9AFF20C73A7D}"/>
              </a:ext>
            </a:extLst>
          </p:cNvPr>
          <p:cNvSpPr txBox="1">
            <a:spLocks noChangeArrowheads="1"/>
          </p:cNvSpPr>
          <p:nvPr/>
        </p:nvSpPr>
        <p:spPr bwMode="auto">
          <a:xfrm>
            <a:off x="381000" y="2438400"/>
            <a:ext cx="52959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a:r>
              <a:rPr lang="en-US" altLang="en-US">
                <a:latin typeface="Verdana" panose="020B0604030504040204" pitchFamily="34" charset="0"/>
              </a:rPr>
              <a:t>In addition to 20 large-scale interactive exhibitions in upscale shopping malls, Mtime created 130 movie specialty stores in Chinese cinemas and then brought in another 150 pop-up stands during the movie's first week.  Moviegoers were given a 15% discount is they presented a Warcraft ticket stub.</a:t>
            </a:r>
          </a:p>
        </p:txBody>
      </p:sp>
      <p:pic>
        <p:nvPicPr>
          <p:cNvPr id="40967" name="Picture 3">
            <a:extLst>
              <a:ext uri="{FF2B5EF4-FFF2-40B4-BE49-F238E27FC236}">
                <a16:creationId xmlns:a16="http://schemas.microsoft.com/office/drawing/2014/main" id="{8997CE21-B9B1-429D-87EC-DD18AF0F142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4614863"/>
            <a:ext cx="257651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8" name="Picture 4">
            <a:extLst>
              <a:ext uri="{FF2B5EF4-FFF2-40B4-BE49-F238E27FC236}">
                <a16:creationId xmlns:a16="http://schemas.microsoft.com/office/drawing/2014/main" id="{1302669C-0E1E-4D9E-B860-0662AA8674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7963" y="2447925"/>
            <a:ext cx="1747837"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a:extLst>
              <a:ext uri="{FF2B5EF4-FFF2-40B4-BE49-F238E27FC236}">
                <a16:creationId xmlns:a16="http://schemas.microsoft.com/office/drawing/2014/main" id="{C4E70876-A1E2-47EE-AF53-1826F57B9EBE}"/>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41986" name="Group 6">
            <a:extLst>
              <a:ext uri="{FF2B5EF4-FFF2-40B4-BE49-F238E27FC236}">
                <a16:creationId xmlns:a16="http://schemas.microsoft.com/office/drawing/2014/main" id="{41245C98-6ABD-48F4-BEF7-4F1D954AB182}"/>
              </a:ext>
            </a:extLst>
          </p:cNvPr>
          <p:cNvGrpSpPr>
            <a:grpSpLocks/>
          </p:cNvGrpSpPr>
          <p:nvPr/>
        </p:nvGrpSpPr>
        <p:grpSpPr bwMode="auto">
          <a:xfrm>
            <a:off x="0" y="0"/>
            <a:ext cx="9144000" cy="976313"/>
            <a:chOff x="0" y="0"/>
            <a:chExt cx="5760" cy="615"/>
          </a:xfrm>
        </p:grpSpPr>
        <p:sp>
          <p:nvSpPr>
            <p:cNvPr id="41992" name="Text Box 7">
              <a:extLst>
                <a:ext uri="{FF2B5EF4-FFF2-40B4-BE49-F238E27FC236}">
                  <a16:creationId xmlns:a16="http://schemas.microsoft.com/office/drawing/2014/main" id="{37EB65C1-EECF-45A3-8244-692194506C2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1993" name="Text Box 8">
              <a:extLst>
                <a:ext uri="{FF2B5EF4-FFF2-40B4-BE49-F238E27FC236}">
                  <a16:creationId xmlns:a16="http://schemas.microsoft.com/office/drawing/2014/main" id="{A0AC40D0-81D0-455B-AC27-8D9F8886EEF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1987" name="Text Box 9">
            <a:extLst>
              <a:ext uri="{FF2B5EF4-FFF2-40B4-BE49-F238E27FC236}">
                <a16:creationId xmlns:a16="http://schemas.microsoft.com/office/drawing/2014/main" id="{A3854FB5-BE10-4AC5-80D5-13A5EB16522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5834" name="Rectangle 10">
            <a:extLst>
              <a:ext uri="{FF2B5EF4-FFF2-40B4-BE49-F238E27FC236}">
                <a16:creationId xmlns:a16="http://schemas.microsoft.com/office/drawing/2014/main" id="{64BAA281-A58D-401C-8F3F-06CF2FA22D35}"/>
              </a:ext>
            </a:extLst>
          </p:cNvPr>
          <p:cNvSpPr>
            <a:spLocks noChangeArrowheads="1"/>
          </p:cNvSpPr>
          <p:nvPr/>
        </p:nvSpPr>
        <p:spPr bwMode="auto">
          <a:xfrm>
            <a:off x="381000" y="2362200"/>
            <a:ext cx="8382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latin typeface="Verdana" panose="020B0604030504040204" pitchFamily="34" charset="0"/>
              </a:rPr>
              <a:t>The latest fan engagement study (conducted by Catalyst) revealed that   44% of soccer fans “liked” or “followed” a brand on social media as a result of the brand posting a coupon or discount offer online</a:t>
            </a:r>
            <a:r>
              <a:rPr lang="en-US" altLang="en-US">
                <a:latin typeface="Verdana" panose="020B0604030504040204" pitchFamily="34" charset="0"/>
              </a:rPr>
              <a:t>.</a:t>
            </a:r>
          </a:p>
        </p:txBody>
      </p:sp>
      <p:sp>
        <p:nvSpPr>
          <p:cNvPr id="41989" name="Rectangle 12">
            <a:extLst>
              <a:ext uri="{FF2B5EF4-FFF2-40B4-BE49-F238E27FC236}">
                <a16:creationId xmlns:a16="http://schemas.microsoft.com/office/drawing/2014/main" id="{68CC9D1F-7F24-477A-98BF-C4D21093AF19}"/>
              </a:ext>
            </a:extLst>
          </p:cNvPr>
          <p:cNvSpPr>
            <a:spLocks noChangeArrowheads="1"/>
          </p:cNvSpPr>
          <p:nvPr/>
        </p:nvSpPr>
        <p:spPr bwMode="auto">
          <a:xfrm>
            <a:off x="2057400" y="1524000"/>
            <a:ext cx="4800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rgbClr val="FF0000"/>
                </a:solidFill>
                <a:latin typeface="Verdana" panose="020B0604030504040204" pitchFamily="34" charset="0"/>
              </a:rPr>
              <a:t>Discounts and Couponing</a:t>
            </a:r>
          </a:p>
        </p:txBody>
      </p:sp>
      <p:sp>
        <p:nvSpPr>
          <p:cNvPr id="41990" name="Line 13">
            <a:extLst>
              <a:ext uri="{FF2B5EF4-FFF2-40B4-BE49-F238E27FC236}">
                <a16:creationId xmlns:a16="http://schemas.microsoft.com/office/drawing/2014/main" id="{7CAC5183-48F6-446B-98A4-67CC6BFBAB91}"/>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41991" name="Picture 14" descr="7">
            <a:extLst>
              <a:ext uri="{FF2B5EF4-FFF2-40B4-BE49-F238E27FC236}">
                <a16:creationId xmlns:a16="http://schemas.microsoft.com/office/drawing/2014/main" id="{09B9EA4F-0918-4DA5-9964-C4CBF3856A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4114800"/>
            <a:ext cx="495300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5834"/>
                                        </p:tgtEl>
                                        <p:attrNameLst>
                                          <p:attrName>style.visibility</p:attrName>
                                        </p:attrNameLst>
                                      </p:cBhvr>
                                      <p:to>
                                        <p:strVal val="visible"/>
                                      </p:to>
                                    </p:set>
                                    <p:animEffect transition="in" filter="diamond(in)">
                                      <p:cBhvr>
                                        <p:cTn id="7" dur="1000"/>
                                        <p:tgtEl>
                                          <p:spTgt spid="205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2">
            <a:extLst>
              <a:ext uri="{FF2B5EF4-FFF2-40B4-BE49-F238E27FC236}">
                <a16:creationId xmlns:a16="http://schemas.microsoft.com/office/drawing/2014/main" id="{6877BB37-96FE-4303-80D0-C2AB225E7CC1}"/>
              </a:ext>
            </a:extLst>
          </p:cNvPr>
          <p:cNvGrpSpPr>
            <a:grpSpLocks/>
          </p:cNvGrpSpPr>
          <p:nvPr/>
        </p:nvGrpSpPr>
        <p:grpSpPr bwMode="auto">
          <a:xfrm>
            <a:off x="0" y="0"/>
            <a:ext cx="9144000" cy="976313"/>
            <a:chOff x="0" y="0"/>
            <a:chExt cx="5760" cy="615"/>
          </a:xfrm>
        </p:grpSpPr>
        <p:sp>
          <p:nvSpPr>
            <p:cNvPr id="18438" name="Text Box 3">
              <a:extLst>
                <a:ext uri="{FF2B5EF4-FFF2-40B4-BE49-F238E27FC236}">
                  <a16:creationId xmlns:a16="http://schemas.microsoft.com/office/drawing/2014/main" id="{9EF35EBA-4D4E-4C3B-BDD9-7E7E9AD2ACD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18439" name="Text Box 4">
              <a:extLst>
                <a:ext uri="{FF2B5EF4-FFF2-40B4-BE49-F238E27FC236}">
                  <a16:creationId xmlns:a16="http://schemas.microsoft.com/office/drawing/2014/main" id="{BE57AB71-0597-4971-B370-31DE897E496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18434" name="Rectangle 5">
            <a:extLst>
              <a:ext uri="{FF2B5EF4-FFF2-40B4-BE49-F238E27FC236}">
                <a16:creationId xmlns:a16="http://schemas.microsoft.com/office/drawing/2014/main" id="{94948DFF-4750-40B6-9045-6306F5D7814F}"/>
              </a:ext>
            </a:extLst>
          </p:cNvPr>
          <p:cNvSpPr>
            <a:spLocks noChangeArrowheads="1"/>
          </p:cNvSpPr>
          <p:nvPr/>
        </p:nvSpPr>
        <p:spPr bwMode="auto">
          <a:xfrm>
            <a:off x="4114800" y="2286000"/>
            <a:ext cx="819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a:solidFill>
                  <a:schemeClr val="bg1"/>
                </a:solidFill>
              </a:rPr>
              <a:t>Action</a:t>
            </a:r>
          </a:p>
        </p:txBody>
      </p:sp>
      <p:sp>
        <p:nvSpPr>
          <p:cNvPr id="203782" name="Rectangle 6">
            <a:extLst>
              <a:ext uri="{FF2B5EF4-FFF2-40B4-BE49-F238E27FC236}">
                <a16:creationId xmlns:a16="http://schemas.microsoft.com/office/drawing/2014/main" id="{78204392-0F6D-4384-8127-B49912473772}"/>
              </a:ext>
            </a:extLst>
          </p:cNvPr>
          <p:cNvSpPr>
            <a:spLocks noChangeArrowheads="1"/>
          </p:cNvSpPr>
          <p:nvPr/>
        </p:nvSpPr>
        <p:spPr bwMode="auto">
          <a:xfrm>
            <a:off x="304800" y="3041650"/>
            <a:ext cx="85344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solidFill>
                  <a:srgbClr val="006600"/>
                </a:solidFill>
                <a:latin typeface="Verdana" panose="020B0604030504040204" pitchFamily="34" charset="0"/>
              </a:rPr>
              <a:t>Promotions exist as a tool to help generate sales and retain existing customers</a:t>
            </a:r>
          </a:p>
          <a:p>
            <a:pPr eaLnBrk="1" hangingPunct="1"/>
            <a:endParaRPr lang="en-US" altLang="en-US" i="1">
              <a:solidFill>
                <a:srgbClr val="006600"/>
              </a:solidFill>
              <a:latin typeface="Verdana" panose="020B0604030504040204" pitchFamily="34" charset="0"/>
            </a:endParaRPr>
          </a:p>
          <a:p>
            <a:pPr eaLnBrk="1" hangingPunct="1"/>
            <a:r>
              <a:rPr lang="en-US" altLang="en-US" i="1">
                <a:solidFill>
                  <a:srgbClr val="006600"/>
                </a:solidFill>
                <a:latin typeface="Verdana" panose="020B0604030504040204" pitchFamily="34" charset="0"/>
              </a:rPr>
              <a:t>Sports and entertainment promotion can be described as creative events providing maximum exposure for an organization, including the creation and implementation of sponsorship and event marketing activities to attract an audience </a:t>
            </a:r>
          </a:p>
        </p:txBody>
      </p:sp>
      <p:sp>
        <p:nvSpPr>
          <p:cNvPr id="18436" name="Text Box 7">
            <a:extLst>
              <a:ext uri="{FF2B5EF4-FFF2-40B4-BE49-F238E27FC236}">
                <a16:creationId xmlns:a16="http://schemas.microsoft.com/office/drawing/2014/main" id="{54CD0094-7E10-4CBD-AE5F-84E8EC0BB03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3784" name="Text Box 8">
            <a:extLst>
              <a:ext uri="{FF2B5EF4-FFF2-40B4-BE49-F238E27FC236}">
                <a16:creationId xmlns:a16="http://schemas.microsoft.com/office/drawing/2014/main" id="{53B9FD99-2238-45F5-A524-100D86930576}"/>
              </a:ext>
            </a:extLst>
          </p:cNvPr>
          <p:cNvSpPr txBox="1">
            <a:spLocks noChangeArrowheads="1"/>
          </p:cNvSpPr>
          <p:nvPr/>
        </p:nvSpPr>
        <p:spPr bwMode="auto">
          <a:xfrm>
            <a:off x="2438400" y="1066800"/>
            <a:ext cx="4343400" cy="1581150"/>
          </a:xfrm>
          <a:prstGeom prst="rect">
            <a:avLst/>
          </a:prstGeom>
          <a:gradFill rotWithShape="1">
            <a:gsLst>
              <a:gs pos="0">
                <a:srgbClr val="6666FF"/>
              </a:gs>
              <a:gs pos="50000">
                <a:schemeClr val="bg1"/>
              </a:gs>
              <a:gs pos="100000">
                <a:srgbClr val="6666FF"/>
              </a:gs>
            </a:gsLst>
            <a:lin ang="5400000" scaled="1"/>
          </a:gradFill>
          <a:ln w="9525">
            <a:solidFill>
              <a:srgbClr val="000099"/>
            </a:solidFill>
            <a:miter lim="800000"/>
            <a:headEnd/>
            <a:tailEnd/>
          </a:ln>
          <a:effec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buFont typeface="Wingdings" charset="0"/>
              <a:buNone/>
              <a:defRPr/>
            </a:pPr>
            <a:endParaRPr lang="en-US" sz="2200">
              <a:solidFill>
                <a:srgbClr val="000066"/>
              </a:solidFill>
            </a:endParaRPr>
          </a:p>
          <a:p>
            <a:pPr algn="ctr" eaLnBrk="1" hangingPunct="1">
              <a:spcBef>
                <a:spcPct val="50000"/>
              </a:spcBef>
              <a:buFont typeface="Wingdings" charset="0"/>
              <a:buNone/>
              <a:defRPr/>
            </a:pPr>
            <a:r>
              <a:rPr lang="en-US" sz="2800">
                <a:latin typeface="Verdana" charset="0"/>
              </a:rPr>
              <a:t>Promotion</a:t>
            </a:r>
          </a:p>
          <a:p>
            <a:pPr eaLnBrk="1" hangingPunct="1">
              <a:spcBef>
                <a:spcPct val="50000"/>
              </a:spcBef>
              <a:defRPr/>
            </a:pPr>
            <a:endParaRPr lang="en-US" sz="22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03782">
                                            <p:txEl>
                                              <p:pRg st="0" end="0"/>
                                            </p:txEl>
                                          </p:spTgt>
                                        </p:tgtEl>
                                        <p:attrNameLst>
                                          <p:attrName>style.visibility</p:attrName>
                                        </p:attrNameLst>
                                      </p:cBhvr>
                                      <p:to>
                                        <p:strVal val="visible"/>
                                      </p:to>
                                    </p:set>
                                    <p:anim calcmode="lin" valueType="num">
                                      <p:cBhvr additive="base">
                                        <p:cTn id="7" dur="500" fill="hold"/>
                                        <p:tgtEl>
                                          <p:spTgt spid="20378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3782">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203782">
                                            <p:txEl>
                                              <p:pRg st="2" end="2"/>
                                            </p:txEl>
                                          </p:spTgt>
                                        </p:tgtEl>
                                        <p:attrNameLst>
                                          <p:attrName>style.visibility</p:attrName>
                                        </p:attrNameLst>
                                      </p:cBhvr>
                                      <p:to>
                                        <p:strVal val="visible"/>
                                      </p:to>
                                    </p:set>
                                    <p:anim calcmode="lin" valueType="num">
                                      <p:cBhvr additive="base">
                                        <p:cTn id="12" dur="500" fill="hold"/>
                                        <p:tgtEl>
                                          <p:spTgt spid="203782">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03782">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a:extLst>
              <a:ext uri="{FF2B5EF4-FFF2-40B4-BE49-F238E27FC236}">
                <a16:creationId xmlns:a16="http://schemas.microsoft.com/office/drawing/2014/main" id="{3F680632-D754-42F3-B50D-FDFF3DFEB9BB}"/>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43010" name="Group 6">
            <a:extLst>
              <a:ext uri="{FF2B5EF4-FFF2-40B4-BE49-F238E27FC236}">
                <a16:creationId xmlns:a16="http://schemas.microsoft.com/office/drawing/2014/main" id="{E90945A2-D554-421F-A99D-49B57188BFBC}"/>
              </a:ext>
            </a:extLst>
          </p:cNvPr>
          <p:cNvGrpSpPr>
            <a:grpSpLocks/>
          </p:cNvGrpSpPr>
          <p:nvPr/>
        </p:nvGrpSpPr>
        <p:grpSpPr bwMode="auto">
          <a:xfrm>
            <a:off x="0" y="0"/>
            <a:ext cx="9144000" cy="976313"/>
            <a:chOff x="0" y="0"/>
            <a:chExt cx="5760" cy="615"/>
          </a:xfrm>
        </p:grpSpPr>
        <p:sp>
          <p:nvSpPr>
            <p:cNvPr id="43016" name="Text Box 7">
              <a:extLst>
                <a:ext uri="{FF2B5EF4-FFF2-40B4-BE49-F238E27FC236}">
                  <a16:creationId xmlns:a16="http://schemas.microsoft.com/office/drawing/2014/main" id="{2BC4DB30-317C-4517-B891-2BEBEEAD08A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3017" name="Text Box 8">
              <a:extLst>
                <a:ext uri="{FF2B5EF4-FFF2-40B4-BE49-F238E27FC236}">
                  <a16:creationId xmlns:a16="http://schemas.microsoft.com/office/drawing/2014/main" id="{FEA40796-B33E-46FC-8D76-DE5A6E5BD5D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3011" name="Text Box 9">
            <a:extLst>
              <a:ext uri="{FF2B5EF4-FFF2-40B4-BE49-F238E27FC236}">
                <a16:creationId xmlns:a16="http://schemas.microsoft.com/office/drawing/2014/main" id="{173F2540-174F-47B6-8CB8-D5A02FC3E0A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5834" name="Rectangle 10">
            <a:extLst>
              <a:ext uri="{FF2B5EF4-FFF2-40B4-BE49-F238E27FC236}">
                <a16:creationId xmlns:a16="http://schemas.microsoft.com/office/drawing/2014/main" id="{C79156B0-102A-4D91-B349-C13C4BE2A532}"/>
              </a:ext>
            </a:extLst>
          </p:cNvPr>
          <p:cNvSpPr>
            <a:spLocks noChangeArrowheads="1"/>
          </p:cNvSpPr>
          <p:nvPr/>
        </p:nvSpPr>
        <p:spPr bwMode="auto">
          <a:xfrm>
            <a:off x="298784" y="2321392"/>
            <a:ext cx="854041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a:r>
              <a:rPr lang="en-US" altLang="en-US" sz="2000" dirty="0">
                <a:solidFill>
                  <a:srgbClr val="CC3300"/>
                </a:solidFill>
                <a:latin typeface="Verdana" panose="020B0604030504040204" pitchFamily="34" charset="0"/>
                <a:ea typeface="Verdana" panose="020B0604030504040204" pitchFamily="34" charset="0"/>
              </a:rPr>
              <a:t>In 2019, the Minnesota Twins experienced one of the biggest attendance drops in Major League Baseball</a:t>
            </a:r>
          </a:p>
          <a:p>
            <a:pPr algn="just"/>
            <a:endParaRPr lang="en-US" altLang="en-US" sz="2000" dirty="0">
              <a:solidFill>
                <a:srgbClr val="CC3300"/>
              </a:solidFill>
              <a:latin typeface="Verdana" panose="020B0604030504040204" pitchFamily="34" charset="0"/>
              <a:ea typeface="Verdana" panose="020B0604030504040204" pitchFamily="34" charset="0"/>
            </a:endParaRPr>
          </a:p>
          <a:p>
            <a:pPr algn="just"/>
            <a:r>
              <a:rPr lang="en-US" altLang="en-US" sz="2000" dirty="0">
                <a:solidFill>
                  <a:srgbClr val="CC3300"/>
                </a:solidFill>
                <a:latin typeface="Verdana" panose="020B0604030504040204" pitchFamily="34" charset="0"/>
                <a:ea typeface="Verdana" panose="020B0604030504040204" pitchFamily="34" charset="0"/>
              </a:rPr>
              <a:t>To combat the attendance issue, the Twins launched a discounted ticket program, reducing ticket prices to $5 for select tickets to all the team’s home games in May</a:t>
            </a:r>
          </a:p>
        </p:txBody>
      </p:sp>
      <p:sp>
        <p:nvSpPr>
          <p:cNvPr id="43013" name="Rectangle 12">
            <a:extLst>
              <a:ext uri="{FF2B5EF4-FFF2-40B4-BE49-F238E27FC236}">
                <a16:creationId xmlns:a16="http://schemas.microsoft.com/office/drawing/2014/main" id="{775B7FBB-A00F-4A08-9689-7306CBEAD718}"/>
              </a:ext>
            </a:extLst>
          </p:cNvPr>
          <p:cNvSpPr>
            <a:spLocks noChangeArrowheads="1"/>
          </p:cNvSpPr>
          <p:nvPr/>
        </p:nvSpPr>
        <p:spPr bwMode="auto">
          <a:xfrm>
            <a:off x="2057400" y="1524000"/>
            <a:ext cx="4800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Discounts and Couponing</a:t>
            </a:r>
          </a:p>
        </p:txBody>
      </p:sp>
      <p:sp>
        <p:nvSpPr>
          <p:cNvPr id="43014" name="Line 13">
            <a:extLst>
              <a:ext uri="{FF2B5EF4-FFF2-40B4-BE49-F238E27FC236}">
                <a16:creationId xmlns:a16="http://schemas.microsoft.com/office/drawing/2014/main" id="{BC6604C9-7053-4901-8173-642FE1CD2B5F}"/>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 name="Picture 1">
            <a:extLst>
              <a:ext uri="{FF2B5EF4-FFF2-40B4-BE49-F238E27FC236}">
                <a16:creationId xmlns:a16="http://schemas.microsoft.com/office/drawing/2014/main" id="{9A6E2E8F-C3C5-904A-827A-A090FD0015CF}"/>
              </a:ext>
            </a:extLst>
          </p:cNvPr>
          <p:cNvPicPr>
            <a:picLocks noChangeAspect="1"/>
          </p:cNvPicPr>
          <p:nvPr/>
        </p:nvPicPr>
        <p:blipFill>
          <a:blip r:embed="rId2"/>
          <a:stretch>
            <a:fillRect/>
          </a:stretch>
        </p:blipFill>
        <p:spPr>
          <a:xfrm>
            <a:off x="2895600" y="4502617"/>
            <a:ext cx="3505200" cy="19716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058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4"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a:extLst>
              <a:ext uri="{FF2B5EF4-FFF2-40B4-BE49-F238E27FC236}">
                <a16:creationId xmlns:a16="http://schemas.microsoft.com/office/drawing/2014/main" id="{3F680632-D754-42F3-B50D-FDFF3DFEB9BB}"/>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43010" name="Group 6">
            <a:extLst>
              <a:ext uri="{FF2B5EF4-FFF2-40B4-BE49-F238E27FC236}">
                <a16:creationId xmlns:a16="http://schemas.microsoft.com/office/drawing/2014/main" id="{E90945A2-D554-421F-A99D-49B57188BFBC}"/>
              </a:ext>
            </a:extLst>
          </p:cNvPr>
          <p:cNvGrpSpPr>
            <a:grpSpLocks/>
          </p:cNvGrpSpPr>
          <p:nvPr/>
        </p:nvGrpSpPr>
        <p:grpSpPr bwMode="auto">
          <a:xfrm>
            <a:off x="0" y="0"/>
            <a:ext cx="9144000" cy="976313"/>
            <a:chOff x="0" y="0"/>
            <a:chExt cx="5760" cy="615"/>
          </a:xfrm>
        </p:grpSpPr>
        <p:sp>
          <p:nvSpPr>
            <p:cNvPr id="43016" name="Text Box 7">
              <a:extLst>
                <a:ext uri="{FF2B5EF4-FFF2-40B4-BE49-F238E27FC236}">
                  <a16:creationId xmlns:a16="http://schemas.microsoft.com/office/drawing/2014/main" id="{2BC4DB30-317C-4517-B891-2BEBEEAD08A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3017" name="Text Box 8">
              <a:extLst>
                <a:ext uri="{FF2B5EF4-FFF2-40B4-BE49-F238E27FC236}">
                  <a16:creationId xmlns:a16="http://schemas.microsoft.com/office/drawing/2014/main" id="{FEA40796-B33E-46FC-8D76-DE5A6E5BD5D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3011" name="Text Box 9">
            <a:extLst>
              <a:ext uri="{FF2B5EF4-FFF2-40B4-BE49-F238E27FC236}">
                <a16:creationId xmlns:a16="http://schemas.microsoft.com/office/drawing/2014/main" id="{173F2540-174F-47B6-8CB8-D5A02FC3E0A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5834" name="Rectangle 10">
            <a:extLst>
              <a:ext uri="{FF2B5EF4-FFF2-40B4-BE49-F238E27FC236}">
                <a16:creationId xmlns:a16="http://schemas.microsoft.com/office/drawing/2014/main" id="{C79156B0-102A-4D91-B349-C13C4BE2A532}"/>
              </a:ext>
            </a:extLst>
          </p:cNvPr>
          <p:cNvSpPr>
            <a:spLocks noChangeArrowheads="1"/>
          </p:cNvSpPr>
          <p:nvPr/>
        </p:nvSpPr>
        <p:spPr bwMode="auto">
          <a:xfrm>
            <a:off x="336331" y="2280899"/>
            <a:ext cx="8242738"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a:r>
              <a:rPr lang="en-US" altLang="en-US" sz="2200" dirty="0">
                <a:solidFill>
                  <a:srgbClr val="CC3300"/>
                </a:solidFill>
                <a:latin typeface="Verdana" panose="020B0604030504040204" pitchFamily="34" charset="0"/>
                <a:ea typeface="Verdana" panose="020B0604030504040204" pitchFamily="34" charset="0"/>
              </a:rPr>
              <a:t>After Damian Lillard dropped 61 points in the bubble during the 2020 NBA season restart, adidas offered a one-day only sales promotion by dropping the price of the “Dame 6” sneakers to $61, a discount of nearly 50%</a:t>
            </a:r>
          </a:p>
        </p:txBody>
      </p:sp>
      <p:sp>
        <p:nvSpPr>
          <p:cNvPr id="43013" name="Rectangle 12">
            <a:extLst>
              <a:ext uri="{FF2B5EF4-FFF2-40B4-BE49-F238E27FC236}">
                <a16:creationId xmlns:a16="http://schemas.microsoft.com/office/drawing/2014/main" id="{775B7FBB-A00F-4A08-9689-7306CBEAD718}"/>
              </a:ext>
            </a:extLst>
          </p:cNvPr>
          <p:cNvSpPr>
            <a:spLocks noChangeArrowheads="1"/>
          </p:cNvSpPr>
          <p:nvPr/>
        </p:nvSpPr>
        <p:spPr bwMode="auto">
          <a:xfrm>
            <a:off x="2057400" y="1524000"/>
            <a:ext cx="4800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Discounts and Couponing</a:t>
            </a:r>
          </a:p>
        </p:txBody>
      </p:sp>
      <p:sp>
        <p:nvSpPr>
          <p:cNvPr id="43014" name="Line 13">
            <a:extLst>
              <a:ext uri="{FF2B5EF4-FFF2-40B4-BE49-F238E27FC236}">
                <a16:creationId xmlns:a16="http://schemas.microsoft.com/office/drawing/2014/main" id="{BC6604C9-7053-4901-8173-642FE1CD2B5F}"/>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050" name="Picture 2" descr="Image">
            <a:extLst>
              <a:ext uri="{FF2B5EF4-FFF2-40B4-BE49-F238E27FC236}">
                <a16:creationId xmlns:a16="http://schemas.microsoft.com/office/drawing/2014/main" id="{86BC7264-A145-4096-B829-E1D96BA8AC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4652" y="3707869"/>
            <a:ext cx="4146095" cy="2913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480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058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4"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a:extLst>
              <a:ext uri="{FF2B5EF4-FFF2-40B4-BE49-F238E27FC236}">
                <a16:creationId xmlns:a16="http://schemas.microsoft.com/office/drawing/2014/main" id="{FE0E63E9-ABF8-4E41-9F1D-1C733560B3C8}"/>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44034" name="Group 3">
            <a:extLst>
              <a:ext uri="{FF2B5EF4-FFF2-40B4-BE49-F238E27FC236}">
                <a16:creationId xmlns:a16="http://schemas.microsoft.com/office/drawing/2014/main" id="{60FCE5E1-DD09-46AA-83DA-E6F1E96A603F}"/>
              </a:ext>
            </a:extLst>
          </p:cNvPr>
          <p:cNvGrpSpPr>
            <a:grpSpLocks/>
          </p:cNvGrpSpPr>
          <p:nvPr/>
        </p:nvGrpSpPr>
        <p:grpSpPr bwMode="auto">
          <a:xfrm>
            <a:off x="0" y="0"/>
            <a:ext cx="9144000" cy="976313"/>
            <a:chOff x="0" y="0"/>
            <a:chExt cx="5760" cy="615"/>
          </a:xfrm>
        </p:grpSpPr>
        <p:sp>
          <p:nvSpPr>
            <p:cNvPr id="44040" name="Text Box 4">
              <a:extLst>
                <a:ext uri="{FF2B5EF4-FFF2-40B4-BE49-F238E27FC236}">
                  <a16:creationId xmlns:a16="http://schemas.microsoft.com/office/drawing/2014/main" id="{A9472C49-A656-47B7-B0AB-EC285D6E4B8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4041" name="Text Box 5">
              <a:extLst>
                <a:ext uri="{FF2B5EF4-FFF2-40B4-BE49-F238E27FC236}">
                  <a16:creationId xmlns:a16="http://schemas.microsoft.com/office/drawing/2014/main" id="{BBB13F5A-6152-4AFF-BA0D-7FF7A08D358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4035" name="Text Box 6">
            <a:extLst>
              <a:ext uri="{FF2B5EF4-FFF2-40B4-BE49-F238E27FC236}">
                <a16:creationId xmlns:a16="http://schemas.microsoft.com/office/drawing/2014/main" id="{76D07003-C4FA-462D-8590-F69369453CB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8295" name="Rectangle 7">
            <a:extLst>
              <a:ext uri="{FF2B5EF4-FFF2-40B4-BE49-F238E27FC236}">
                <a16:creationId xmlns:a16="http://schemas.microsoft.com/office/drawing/2014/main" id="{45547C94-107A-4FA0-847C-0E006DE1AC75}"/>
              </a:ext>
            </a:extLst>
          </p:cNvPr>
          <p:cNvSpPr>
            <a:spLocks noChangeArrowheads="1"/>
          </p:cNvSpPr>
          <p:nvPr/>
        </p:nvSpPr>
        <p:spPr bwMode="auto">
          <a:xfrm>
            <a:off x="304800" y="2376488"/>
            <a:ext cx="84582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solidFill>
                  <a:srgbClr val="800000"/>
                </a:solidFill>
                <a:latin typeface="Verdana" panose="020B0604030504040204" pitchFamily="34" charset="0"/>
              </a:rPr>
              <a:t>In an effort to boost attendance at a men’s basketball game, the New Mexico State Athletics Department staged a </a:t>
            </a:r>
            <a:r>
              <a:rPr lang="en-US" altLang="en-US">
                <a:latin typeface="Verdana" panose="020B0604030504040204" pitchFamily="34" charset="0"/>
              </a:rPr>
              <a:t>“</a:t>
            </a:r>
            <a:r>
              <a:rPr lang="en-US" altLang="ja-JP">
                <a:latin typeface="Verdana" panose="020B0604030504040204" pitchFamily="34" charset="0"/>
                <a:hlinkClick r:id="rId2"/>
              </a:rPr>
              <a:t>pajama party</a:t>
            </a:r>
            <a:r>
              <a:rPr lang="en-US" altLang="en-US">
                <a:latin typeface="Verdana" panose="020B0604030504040204" pitchFamily="34" charset="0"/>
              </a:rPr>
              <a:t>”</a:t>
            </a:r>
            <a:r>
              <a:rPr lang="en-US" altLang="ja-JP" sz="1800"/>
              <a:t> </a:t>
            </a:r>
            <a:r>
              <a:rPr lang="en-US" altLang="ja-JP">
                <a:solidFill>
                  <a:srgbClr val="800000"/>
                </a:solidFill>
                <a:latin typeface="Verdana" panose="020B0604030504040204" pitchFamily="34" charset="0"/>
              </a:rPr>
              <a:t>which later erupted into a pillow fight.  The event generated a lot of excitement among students, ultimately resulting in over 1800 students attending, a 125% increase over the per game average. </a:t>
            </a:r>
            <a:endParaRPr lang="en-US" altLang="en-US">
              <a:solidFill>
                <a:srgbClr val="800000"/>
              </a:solidFill>
              <a:latin typeface="Verdana" panose="020B0604030504040204" pitchFamily="34" charset="0"/>
            </a:endParaRPr>
          </a:p>
        </p:txBody>
      </p:sp>
      <p:sp>
        <p:nvSpPr>
          <p:cNvPr id="44037" name="Rectangle 8">
            <a:extLst>
              <a:ext uri="{FF2B5EF4-FFF2-40B4-BE49-F238E27FC236}">
                <a16:creationId xmlns:a16="http://schemas.microsoft.com/office/drawing/2014/main" id="{683C049E-720B-42D4-92F6-A9C0FC92F462}"/>
              </a:ext>
            </a:extLst>
          </p:cNvPr>
          <p:cNvSpPr>
            <a:spLocks noChangeArrowheads="1"/>
          </p:cNvSpPr>
          <p:nvPr/>
        </p:nvSpPr>
        <p:spPr bwMode="auto">
          <a:xfrm>
            <a:off x="3200400" y="1524000"/>
            <a:ext cx="3124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Special Events</a:t>
            </a:r>
          </a:p>
        </p:txBody>
      </p:sp>
      <p:sp>
        <p:nvSpPr>
          <p:cNvPr id="44038" name="Line 9">
            <a:extLst>
              <a:ext uri="{FF2B5EF4-FFF2-40B4-BE49-F238E27FC236}">
                <a16:creationId xmlns:a16="http://schemas.microsoft.com/office/drawing/2014/main" id="{A55496E1-78B5-4B8D-AE25-AA757D64BBED}"/>
              </a:ext>
            </a:extLst>
          </p:cNvPr>
          <p:cNvSpPr>
            <a:spLocks noChangeShapeType="1"/>
          </p:cNvSpPr>
          <p:nvPr/>
        </p:nvSpPr>
        <p:spPr bwMode="auto">
          <a:xfrm>
            <a:off x="228600" y="2133600"/>
            <a:ext cx="8610600"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5613" name="Picture 13" descr="https://encrypted-tbn1.google.com/images?q=tbn:ANd9GcRRWJEeB_587Uvs9jY_Qi3yFOhAT_ZSa7QTQPW6WtadzDVT6DNB">
            <a:extLst>
              <a:ext uri="{FF2B5EF4-FFF2-40B4-BE49-F238E27FC236}">
                <a16:creationId xmlns:a16="http://schemas.microsoft.com/office/drawing/2014/main" id="{516F8D84-BA80-420F-AE75-CD6A94AEBE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4876800"/>
            <a:ext cx="18288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68295"/>
                                        </p:tgtEl>
                                        <p:attrNameLst>
                                          <p:attrName>style.visibility</p:attrName>
                                        </p:attrNameLst>
                                      </p:cBhvr>
                                      <p:to>
                                        <p:strVal val="visible"/>
                                      </p:to>
                                    </p:set>
                                  </p:childTnLst>
                                </p:cTn>
                              </p:par>
                            </p:childTnLst>
                          </p:cTn>
                        </p:par>
                        <p:par>
                          <p:cTn id="7" fill="hold" nodeType="afterGroup">
                            <p:stCondLst>
                              <p:cond delay="500"/>
                            </p:stCondLst>
                            <p:childTnLst>
                              <p:par>
                                <p:cTn id="8" presetID="9" presetClass="entr" presetSubtype="0" fill="hold" nodeType="afterEffect">
                                  <p:stCondLst>
                                    <p:cond delay="0"/>
                                  </p:stCondLst>
                                  <p:childTnLst>
                                    <p:set>
                                      <p:cBhvr>
                                        <p:cTn id="9" dur="1" fill="hold">
                                          <p:stCondLst>
                                            <p:cond delay="0"/>
                                          </p:stCondLst>
                                        </p:cTn>
                                        <p:tgtEl>
                                          <p:spTgt spid="25613"/>
                                        </p:tgtEl>
                                        <p:attrNameLst>
                                          <p:attrName>style.visibility</p:attrName>
                                        </p:attrNameLst>
                                      </p:cBhvr>
                                      <p:to>
                                        <p:strVal val="visible"/>
                                      </p:to>
                                    </p:set>
                                    <p:animEffect transition="in" filter="dissolve">
                                      <p:cBhvr>
                                        <p:cTn id="10" dur="500"/>
                                        <p:tgtEl>
                                          <p:spTgt spid="25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5"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a:extLst>
              <a:ext uri="{FF2B5EF4-FFF2-40B4-BE49-F238E27FC236}">
                <a16:creationId xmlns:a16="http://schemas.microsoft.com/office/drawing/2014/main" id="{31EB05B2-FCD2-4457-80C6-EE5B78BC72C1}"/>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sp>
        <p:nvSpPr>
          <p:cNvPr id="215043" name="Rectangle 3">
            <a:extLst>
              <a:ext uri="{FF2B5EF4-FFF2-40B4-BE49-F238E27FC236}">
                <a16:creationId xmlns:a16="http://schemas.microsoft.com/office/drawing/2014/main" id="{B5CDC3A3-8B2C-47EC-9D90-EF8E85AD96C4}"/>
              </a:ext>
            </a:extLst>
          </p:cNvPr>
          <p:cNvSpPr>
            <a:spLocks noChangeArrowheads="1"/>
          </p:cNvSpPr>
          <p:nvPr/>
        </p:nvSpPr>
        <p:spPr bwMode="auto">
          <a:xfrm>
            <a:off x="4953000" y="2819400"/>
            <a:ext cx="40386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On-Field Promotion:</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Promotions that take place on the playing field occur between game breaks</a:t>
            </a:r>
          </a:p>
        </p:txBody>
      </p:sp>
      <p:sp>
        <p:nvSpPr>
          <p:cNvPr id="215044" name="Line 4">
            <a:extLst>
              <a:ext uri="{FF2B5EF4-FFF2-40B4-BE49-F238E27FC236}">
                <a16:creationId xmlns:a16="http://schemas.microsoft.com/office/drawing/2014/main" id="{529C4DEE-8BD5-4DFD-88B4-34C17F58B8E9}"/>
              </a:ext>
            </a:extLst>
          </p:cNvPr>
          <p:cNvSpPr>
            <a:spLocks noChangeShapeType="1"/>
          </p:cNvSpPr>
          <p:nvPr/>
        </p:nvSpPr>
        <p:spPr bwMode="auto">
          <a:xfrm>
            <a:off x="4648200" y="1828800"/>
            <a:ext cx="0" cy="4267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045" name="Rectangle 5">
            <a:extLst>
              <a:ext uri="{FF2B5EF4-FFF2-40B4-BE49-F238E27FC236}">
                <a16:creationId xmlns:a16="http://schemas.microsoft.com/office/drawing/2014/main" id="{C137C2E5-5D71-4C42-A1F8-FDB1F2FACFA9}"/>
              </a:ext>
            </a:extLst>
          </p:cNvPr>
          <p:cNvSpPr>
            <a:spLocks noChangeArrowheads="1"/>
          </p:cNvSpPr>
          <p:nvPr/>
        </p:nvSpPr>
        <p:spPr bwMode="auto">
          <a:xfrm>
            <a:off x="228600" y="2057400"/>
            <a:ext cx="42672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Many sports organizations consider the on-field promotions to be one of their most valuable and profitable pieces of sponsorship inventory</a:t>
            </a:r>
          </a:p>
          <a:p>
            <a:pPr eaLnBrk="1" hangingPunct="1"/>
            <a:endParaRPr lang="en-US" altLang="en-US">
              <a:solidFill>
                <a:srgbClr val="000099"/>
              </a:solidFill>
              <a:latin typeface="Verdana" panose="020B0604030504040204" pitchFamily="34" charset="0"/>
            </a:endParaRPr>
          </a:p>
          <a:p>
            <a:pPr eaLnBrk="1" hangingPunct="1"/>
            <a:r>
              <a:rPr lang="en-US" altLang="en-US">
                <a:solidFill>
                  <a:srgbClr val="006600"/>
                </a:solidFill>
                <a:latin typeface="Verdana" panose="020B0604030504040204" pitchFamily="34" charset="0"/>
              </a:rPr>
              <a:t>Promotions could include</a:t>
            </a:r>
          </a:p>
          <a:p>
            <a:pPr eaLnBrk="1" hangingPunct="1"/>
            <a:r>
              <a:rPr lang="en-US" altLang="en-US">
                <a:solidFill>
                  <a:srgbClr val="006600"/>
                </a:solidFill>
                <a:latin typeface="Verdana" panose="020B0604030504040204" pitchFamily="34" charset="0"/>
              </a:rPr>
              <a:t>contests like half court shooting or races</a:t>
            </a:r>
          </a:p>
        </p:txBody>
      </p:sp>
      <p:grpSp>
        <p:nvGrpSpPr>
          <p:cNvPr id="45061" name="Group 6">
            <a:extLst>
              <a:ext uri="{FF2B5EF4-FFF2-40B4-BE49-F238E27FC236}">
                <a16:creationId xmlns:a16="http://schemas.microsoft.com/office/drawing/2014/main" id="{5852815F-6EB1-4CC4-AB70-BEB4FC5DDBAC}"/>
              </a:ext>
            </a:extLst>
          </p:cNvPr>
          <p:cNvGrpSpPr>
            <a:grpSpLocks/>
          </p:cNvGrpSpPr>
          <p:nvPr/>
        </p:nvGrpSpPr>
        <p:grpSpPr bwMode="auto">
          <a:xfrm>
            <a:off x="0" y="0"/>
            <a:ext cx="9144000" cy="976313"/>
            <a:chOff x="0" y="0"/>
            <a:chExt cx="5760" cy="615"/>
          </a:xfrm>
        </p:grpSpPr>
        <p:sp>
          <p:nvSpPr>
            <p:cNvPr id="45063" name="Text Box 7">
              <a:extLst>
                <a:ext uri="{FF2B5EF4-FFF2-40B4-BE49-F238E27FC236}">
                  <a16:creationId xmlns:a16="http://schemas.microsoft.com/office/drawing/2014/main" id="{A25359D9-A17E-4796-94A3-22B97A4925E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5064" name="Text Box 8">
              <a:extLst>
                <a:ext uri="{FF2B5EF4-FFF2-40B4-BE49-F238E27FC236}">
                  <a16:creationId xmlns:a16="http://schemas.microsoft.com/office/drawing/2014/main" id="{B44F212B-6D7F-451A-8810-197C4DE7090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5062" name="Text Box 9">
            <a:extLst>
              <a:ext uri="{FF2B5EF4-FFF2-40B4-BE49-F238E27FC236}">
                <a16:creationId xmlns:a16="http://schemas.microsoft.com/office/drawing/2014/main" id="{B9E25394-228F-464E-B9D1-83F91FAAAC4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5043"/>
                                        </p:tgtEl>
                                        <p:attrNameLst>
                                          <p:attrName>style.visibility</p:attrName>
                                        </p:attrNameLst>
                                      </p:cBhvr>
                                      <p:to>
                                        <p:strVal val="visible"/>
                                      </p:to>
                                    </p:set>
                                    <p:anim calcmode="lin" valueType="num">
                                      <p:cBhvr additive="base">
                                        <p:cTn id="7" dur="500" fill="hold"/>
                                        <p:tgtEl>
                                          <p:spTgt spid="215043"/>
                                        </p:tgtEl>
                                        <p:attrNameLst>
                                          <p:attrName>ppt_x</p:attrName>
                                        </p:attrNameLst>
                                      </p:cBhvr>
                                      <p:tavLst>
                                        <p:tav tm="0">
                                          <p:val>
                                            <p:strVal val="1+#ppt_w/2"/>
                                          </p:val>
                                        </p:tav>
                                        <p:tav tm="100000">
                                          <p:val>
                                            <p:strVal val="#ppt_x"/>
                                          </p:val>
                                        </p:tav>
                                      </p:tavLst>
                                    </p:anim>
                                    <p:anim calcmode="lin" valueType="num">
                                      <p:cBhvr additive="base">
                                        <p:cTn id="8" dur="500" fill="hold"/>
                                        <p:tgtEl>
                                          <p:spTgt spid="215043"/>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15044"/>
                                        </p:tgtEl>
                                        <p:attrNameLst>
                                          <p:attrName>style.visibility</p:attrName>
                                        </p:attrNameLst>
                                      </p:cBhvr>
                                      <p:to>
                                        <p:strVal val="visible"/>
                                      </p:to>
                                    </p:set>
                                    <p:animEffect transition="in" filter="dissolve">
                                      <p:cBhvr>
                                        <p:cTn id="11" dur="500"/>
                                        <p:tgtEl>
                                          <p:spTgt spid="215044"/>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215045">
                                            <p:txEl>
                                              <p:pRg st="0" end="0"/>
                                            </p:txEl>
                                          </p:spTgt>
                                        </p:tgtEl>
                                        <p:attrNameLst>
                                          <p:attrName>style.visibility</p:attrName>
                                        </p:attrNameLst>
                                      </p:cBhvr>
                                      <p:to>
                                        <p:strVal val="visible"/>
                                      </p:to>
                                    </p:set>
                                    <p:anim calcmode="lin" valueType="num">
                                      <p:cBhvr additive="base">
                                        <p:cTn id="15" dur="500" fill="hold"/>
                                        <p:tgtEl>
                                          <p:spTgt spid="215045">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15045">
                                            <p:txEl>
                                              <p:pRg st="0" end="0"/>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215045">
                                            <p:txEl>
                                              <p:pRg st="2" end="2"/>
                                            </p:txEl>
                                          </p:spTgt>
                                        </p:tgtEl>
                                        <p:attrNameLst>
                                          <p:attrName>style.visibility</p:attrName>
                                        </p:attrNameLst>
                                      </p:cBhvr>
                                      <p:to>
                                        <p:strVal val="visible"/>
                                      </p:to>
                                    </p:set>
                                    <p:anim calcmode="lin" valueType="num">
                                      <p:cBhvr additive="base">
                                        <p:cTn id="20" dur="500" fill="hold"/>
                                        <p:tgtEl>
                                          <p:spTgt spid="215045">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15045">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15045">
                                            <p:txEl>
                                              <p:pRg st="3" end="3"/>
                                            </p:txEl>
                                          </p:spTgt>
                                        </p:tgtEl>
                                        <p:attrNameLst>
                                          <p:attrName>style.visibility</p:attrName>
                                        </p:attrNameLst>
                                      </p:cBhvr>
                                      <p:to>
                                        <p:strVal val="visible"/>
                                      </p:to>
                                    </p:set>
                                    <p:anim calcmode="lin" valueType="num">
                                      <p:cBhvr additive="base">
                                        <p:cTn id="24" dur="500" fill="hold"/>
                                        <p:tgtEl>
                                          <p:spTgt spid="215045">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1504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a:extLst>
              <a:ext uri="{FF2B5EF4-FFF2-40B4-BE49-F238E27FC236}">
                <a16:creationId xmlns:a16="http://schemas.microsoft.com/office/drawing/2014/main" id="{0EFE842E-71AC-4E68-9CB3-C61D5FF4473D}"/>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46082" name="Group 3">
            <a:extLst>
              <a:ext uri="{FF2B5EF4-FFF2-40B4-BE49-F238E27FC236}">
                <a16:creationId xmlns:a16="http://schemas.microsoft.com/office/drawing/2014/main" id="{0B1E080A-B1FE-4A38-A6F1-0A322D516443}"/>
              </a:ext>
            </a:extLst>
          </p:cNvPr>
          <p:cNvGrpSpPr>
            <a:grpSpLocks/>
          </p:cNvGrpSpPr>
          <p:nvPr/>
        </p:nvGrpSpPr>
        <p:grpSpPr bwMode="auto">
          <a:xfrm>
            <a:off x="0" y="0"/>
            <a:ext cx="9144000" cy="976313"/>
            <a:chOff x="0" y="0"/>
            <a:chExt cx="5760" cy="615"/>
          </a:xfrm>
        </p:grpSpPr>
        <p:sp>
          <p:nvSpPr>
            <p:cNvPr id="46090" name="Text Box 4">
              <a:extLst>
                <a:ext uri="{FF2B5EF4-FFF2-40B4-BE49-F238E27FC236}">
                  <a16:creationId xmlns:a16="http://schemas.microsoft.com/office/drawing/2014/main" id="{0E9B6D30-A9A7-4213-90E9-2A332A02D84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6091" name="Text Box 5">
              <a:extLst>
                <a:ext uri="{FF2B5EF4-FFF2-40B4-BE49-F238E27FC236}">
                  <a16:creationId xmlns:a16="http://schemas.microsoft.com/office/drawing/2014/main" id="{92A038A0-E111-4786-9C8F-F3317FDD866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6083" name="Text Box 6">
            <a:extLst>
              <a:ext uri="{FF2B5EF4-FFF2-40B4-BE49-F238E27FC236}">
                <a16:creationId xmlns:a16="http://schemas.microsoft.com/office/drawing/2014/main" id="{80FD93A1-52DF-4F20-B562-54EC4CD6DD8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6084" name="Rectangle 8">
            <a:extLst>
              <a:ext uri="{FF2B5EF4-FFF2-40B4-BE49-F238E27FC236}">
                <a16:creationId xmlns:a16="http://schemas.microsoft.com/office/drawing/2014/main" id="{0E617773-E130-42DD-B84C-50278A07B5F2}"/>
              </a:ext>
            </a:extLst>
          </p:cNvPr>
          <p:cNvSpPr>
            <a:spLocks noChangeArrowheads="1"/>
          </p:cNvSpPr>
          <p:nvPr/>
        </p:nvSpPr>
        <p:spPr bwMode="auto">
          <a:xfrm>
            <a:off x="2438400" y="1447800"/>
            <a:ext cx="4429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Fan engagement Promotion</a:t>
            </a:r>
          </a:p>
        </p:txBody>
      </p:sp>
      <p:sp>
        <p:nvSpPr>
          <p:cNvPr id="46085" name="Line 9">
            <a:extLst>
              <a:ext uri="{FF2B5EF4-FFF2-40B4-BE49-F238E27FC236}">
                <a16:creationId xmlns:a16="http://schemas.microsoft.com/office/drawing/2014/main" id="{C156A8B1-CF36-48C9-AB19-3B15C887303E}"/>
              </a:ext>
            </a:extLst>
          </p:cNvPr>
          <p:cNvSpPr>
            <a:spLocks noChangeShapeType="1"/>
          </p:cNvSpPr>
          <p:nvPr/>
        </p:nvSpPr>
        <p:spPr bwMode="auto">
          <a:xfrm>
            <a:off x="228600" y="19812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124" name="Text Box 12">
            <a:extLst>
              <a:ext uri="{FF2B5EF4-FFF2-40B4-BE49-F238E27FC236}">
                <a16:creationId xmlns:a16="http://schemas.microsoft.com/office/drawing/2014/main" id="{E64D12D6-7362-4496-8882-AE3C6A9E2930}"/>
              </a:ext>
            </a:extLst>
          </p:cNvPr>
          <p:cNvSpPr txBox="1">
            <a:spLocks noChangeArrowheads="1"/>
          </p:cNvSpPr>
          <p:nvPr/>
        </p:nvSpPr>
        <p:spPr bwMode="auto">
          <a:xfrm>
            <a:off x="342900" y="2309813"/>
            <a:ext cx="8153400" cy="1200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1800"/>
              <a:t>     </a:t>
            </a:r>
            <a:r>
              <a:rPr lang="en-US" altLang="en-US">
                <a:latin typeface="Verdana" panose="020B0604030504040204" pitchFamily="34" charset="0"/>
              </a:rPr>
              <a:t>The New York Mets host a “Family Sundays” promotion which allows fans 12 and under to run the bases following the conclusion of the game.</a:t>
            </a:r>
          </a:p>
        </p:txBody>
      </p:sp>
      <p:pic>
        <p:nvPicPr>
          <p:cNvPr id="46087" name="Picture 13" descr="kids">
            <a:extLst>
              <a:ext uri="{FF2B5EF4-FFF2-40B4-BE49-F238E27FC236}">
                <a16:creationId xmlns:a16="http://schemas.microsoft.com/office/drawing/2014/main" id="{46EC9217-6EC7-4620-A659-5517EF761F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035425"/>
            <a:ext cx="3200400"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8" name="Picture 14" descr="kids2">
            <a:extLst>
              <a:ext uri="{FF2B5EF4-FFF2-40B4-BE49-F238E27FC236}">
                <a16:creationId xmlns:a16="http://schemas.microsoft.com/office/drawing/2014/main" id="{B1FD93EB-746F-469C-9632-78D1DFC51A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460875"/>
            <a:ext cx="4267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9" name="Picture 1">
            <a:extLst>
              <a:ext uri="{FF2B5EF4-FFF2-40B4-BE49-F238E27FC236}">
                <a16:creationId xmlns:a16="http://schemas.microsoft.com/office/drawing/2014/main" id="{B0DA932A-4B9E-4E15-8E90-31846F357D5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67575" y="784225"/>
            <a:ext cx="1566863"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a:extLst>
              <a:ext uri="{FF2B5EF4-FFF2-40B4-BE49-F238E27FC236}">
                <a16:creationId xmlns:a16="http://schemas.microsoft.com/office/drawing/2014/main" id="{9727B344-1472-453F-BA00-E5C027EBAB07}"/>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47106" name="Group 3">
            <a:extLst>
              <a:ext uri="{FF2B5EF4-FFF2-40B4-BE49-F238E27FC236}">
                <a16:creationId xmlns:a16="http://schemas.microsoft.com/office/drawing/2014/main" id="{7822A93E-0D11-4E44-8AA5-7CD3B37C0D73}"/>
              </a:ext>
            </a:extLst>
          </p:cNvPr>
          <p:cNvGrpSpPr>
            <a:grpSpLocks/>
          </p:cNvGrpSpPr>
          <p:nvPr/>
        </p:nvGrpSpPr>
        <p:grpSpPr bwMode="auto">
          <a:xfrm>
            <a:off x="0" y="0"/>
            <a:ext cx="9144000" cy="976313"/>
            <a:chOff x="0" y="0"/>
            <a:chExt cx="5760" cy="615"/>
          </a:xfrm>
        </p:grpSpPr>
        <p:sp>
          <p:nvSpPr>
            <p:cNvPr id="47113" name="Text Box 4">
              <a:extLst>
                <a:ext uri="{FF2B5EF4-FFF2-40B4-BE49-F238E27FC236}">
                  <a16:creationId xmlns:a16="http://schemas.microsoft.com/office/drawing/2014/main" id="{7E538AF3-C6DA-4FA8-AF26-AA33C1DD7C3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7114" name="Text Box 5">
              <a:extLst>
                <a:ext uri="{FF2B5EF4-FFF2-40B4-BE49-F238E27FC236}">
                  <a16:creationId xmlns:a16="http://schemas.microsoft.com/office/drawing/2014/main" id="{1338DE21-86BB-41BD-9F8F-F5D0EA779C7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7107" name="Text Box 6">
            <a:extLst>
              <a:ext uri="{FF2B5EF4-FFF2-40B4-BE49-F238E27FC236}">
                <a16:creationId xmlns:a16="http://schemas.microsoft.com/office/drawing/2014/main" id="{7FE5D41F-EF22-4A2A-AA73-F5AB8D2238A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6071" name="Rectangle 7">
            <a:extLst>
              <a:ext uri="{FF2B5EF4-FFF2-40B4-BE49-F238E27FC236}">
                <a16:creationId xmlns:a16="http://schemas.microsoft.com/office/drawing/2014/main" id="{F8A657C9-9F53-4D47-918B-DDBD32461C18}"/>
              </a:ext>
            </a:extLst>
          </p:cNvPr>
          <p:cNvSpPr>
            <a:spLocks noChangeArrowheads="1"/>
          </p:cNvSpPr>
          <p:nvPr/>
        </p:nvSpPr>
        <p:spPr bwMode="auto">
          <a:xfrm>
            <a:off x="304800" y="2122488"/>
            <a:ext cx="84582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A VCU student once made a half court shot at half time of a VCU home basketball game to win a free Papa John’s pizza for every fan in attendance that night (the retail value of the 7,248 pizzas was around $100,000). </a:t>
            </a:r>
          </a:p>
        </p:txBody>
      </p:sp>
      <p:sp>
        <p:nvSpPr>
          <p:cNvPr id="47109" name="Rectangle 8">
            <a:extLst>
              <a:ext uri="{FF2B5EF4-FFF2-40B4-BE49-F238E27FC236}">
                <a16:creationId xmlns:a16="http://schemas.microsoft.com/office/drawing/2014/main" id="{A65471B0-684B-48B4-A200-D708272A55B2}"/>
              </a:ext>
            </a:extLst>
          </p:cNvPr>
          <p:cNvSpPr>
            <a:spLocks noChangeArrowheads="1"/>
          </p:cNvSpPr>
          <p:nvPr/>
        </p:nvSpPr>
        <p:spPr bwMode="auto">
          <a:xfrm>
            <a:off x="3048000" y="1447800"/>
            <a:ext cx="4156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Half-court shot Promotion</a:t>
            </a:r>
          </a:p>
        </p:txBody>
      </p:sp>
      <p:sp>
        <p:nvSpPr>
          <p:cNvPr id="47110" name="Line 9">
            <a:extLst>
              <a:ext uri="{FF2B5EF4-FFF2-40B4-BE49-F238E27FC236}">
                <a16:creationId xmlns:a16="http://schemas.microsoft.com/office/drawing/2014/main" id="{25E235BC-A9CF-4861-8CD1-49615AC46D29}"/>
              </a:ext>
            </a:extLst>
          </p:cNvPr>
          <p:cNvSpPr>
            <a:spLocks noChangeShapeType="1"/>
          </p:cNvSpPr>
          <p:nvPr/>
        </p:nvSpPr>
        <p:spPr bwMode="auto">
          <a:xfrm>
            <a:off x="228600" y="19812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80226" name="Picture 2">
            <a:extLst>
              <a:ext uri="{FF2B5EF4-FFF2-40B4-BE49-F238E27FC236}">
                <a16:creationId xmlns:a16="http://schemas.microsoft.com/office/drawing/2014/main" id="{9F3045C9-60DB-43F8-8E1D-0CA7A06A32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4343400"/>
            <a:ext cx="2057400"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0227" name="Picture 3">
            <a:extLst>
              <a:ext uri="{FF2B5EF4-FFF2-40B4-BE49-F238E27FC236}">
                <a16:creationId xmlns:a16="http://schemas.microsoft.com/office/drawing/2014/main" id="{0FFF1EBE-1C5E-42C0-AA43-F96608C81B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4419600"/>
            <a:ext cx="3286125"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6071"/>
                                        </p:tgtEl>
                                        <p:attrNameLst>
                                          <p:attrName>style.visibility</p:attrName>
                                        </p:attrNameLst>
                                      </p:cBhvr>
                                      <p:to>
                                        <p:strVal val="visible"/>
                                      </p:to>
                                    </p:set>
                                    <p:animEffect transition="in" filter="diamond(in)">
                                      <p:cBhvr>
                                        <p:cTn id="7" dur="1000"/>
                                        <p:tgtEl>
                                          <p:spTgt spid="216071"/>
                                        </p:tgtEl>
                                      </p:cBhvr>
                                    </p:animEffect>
                                  </p:childTnLst>
                                </p:cTn>
                              </p:par>
                              <p:par>
                                <p:cTn id="8" presetID="9" presetClass="entr" presetSubtype="0" fill="hold" nodeType="withEffect">
                                  <p:stCondLst>
                                    <p:cond delay="0"/>
                                  </p:stCondLst>
                                  <p:childTnLst>
                                    <p:set>
                                      <p:cBhvr>
                                        <p:cTn id="9" dur="1" fill="hold">
                                          <p:stCondLst>
                                            <p:cond delay="0"/>
                                          </p:stCondLst>
                                        </p:cTn>
                                        <p:tgtEl>
                                          <p:spTgt spid="180227"/>
                                        </p:tgtEl>
                                        <p:attrNameLst>
                                          <p:attrName>style.visibility</p:attrName>
                                        </p:attrNameLst>
                                      </p:cBhvr>
                                      <p:to>
                                        <p:strVal val="visible"/>
                                      </p:to>
                                    </p:set>
                                    <p:animEffect transition="in" filter="dissolve">
                                      <p:cBhvr>
                                        <p:cTn id="10" dur="1000"/>
                                        <p:tgtEl>
                                          <p:spTgt spid="180227"/>
                                        </p:tgtEl>
                                      </p:cBhvr>
                                    </p:animEffect>
                                  </p:childTnLst>
                                </p:cTn>
                              </p:par>
                              <p:par>
                                <p:cTn id="11" presetID="9" presetClass="entr" presetSubtype="0" fill="hold" nodeType="withEffect">
                                  <p:stCondLst>
                                    <p:cond delay="0"/>
                                  </p:stCondLst>
                                  <p:childTnLst>
                                    <p:set>
                                      <p:cBhvr>
                                        <p:cTn id="12" dur="1" fill="hold">
                                          <p:stCondLst>
                                            <p:cond delay="0"/>
                                          </p:stCondLst>
                                        </p:cTn>
                                        <p:tgtEl>
                                          <p:spTgt spid="180226"/>
                                        </p:tgtEl>
                                        <p:attrNameLst>
                                          <p:attrName>style.visibility</p:attrName>
                                        </p:attrNameLst>
                                      </p:cBhvr>
                                      <p:to>
                                        <p:strVal val="visible"/>
                                      </p:to>
                                    </p:set>
                                    <p:animEffect transition="in" filter="dissolve">
                                      <p:cBhvr>
                                        <p:cTn id="13" dur="1000"/>
                                        <p:tgtEl>
                                          <p:spTgt spid="180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a:extLst>
              <a:ext uri="{FF2B5EF4-FFF2-40B4-BE49-F238E27FC236}">
                <a16:creationId xmlns:a16="http://schemas.microsoft.com/office/drawing/2014/main" id="{57C6F770-6E82-4296-B04B-D05CDD78FC9B}"/>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48130" name="Group 3">
            <a:extLst>
              <a:ext uri="{FF2B5EF4-FFF2-40B4-BE49-F238E27FC236}">
                <a16:creationId xmlns:a16="http://schemas.microsoft.com/office/drawing/2014/main" id="{4B7E0C1C-F33D-43E1-9AA5-C3DE5AA6AE4E}"/>
              </a:ext>
            </a:extLst>
          </p:cNvPr>
          <p:cNvGrpSpPr>
            <a:grpSpLocks/>
          </p:cNvGrpSpPr>
          <p:nvPr/>
        </p:nvGrpSpPr>
        <p:grpSpPr bwMode="auto">
          <a:xfrm>
            <a:off x="0" y="0"/>
            <a:ext cx="9144000" cy="976313"/>
            <a:chOff x="0" y="0"/>
            <a:chExt cx="5760" cy="615"/>
          </a:xfrm>
        </p:grpSpPr>
        <p:sp>
          <p:nvSpPr>
            <p:cNvPr id="48136" name="Text Box 4">
              <a:extLst>
                <a:ext uri="{FF2B5EF4-FFF2-40B4-BE49-F238E27FC236}">
                  <a16:creationId xmlns:a16="http://schemas.microsoft.com/office/drawing/2014/main" id="{9A55F3EE-A1BD-4C53-A3D5-BCD24E06B29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8137" name="Text Box 5">
              <a:extLst>
                <a:ext uri="{FF2B5EF4-FFF2-40B4-BE49-F238E27FC236}">
                  <a16:creationId xmlns:a16="http://schemas.microsoft.com/office/drawing/2014/main" id="{FD50E143-C09F-40DE-9949-C75988F8FD9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8131" name="Text Box 6">
            <a:extLst>
              <a:ext uri="{FF2B5EF4-FFF2-40B4-BE49-F238E27FC236}">
                <a16:creationId xmlns:a16="http://schemas.microsoft.com/office/drawing/2014/main" id="{10BCE394-0FC2-47C9-ACD9-90D4C68CE7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6071" name="Rectangle 7">
            <a:extLst>
              <a:ext uri="{FF2B5EF4-FFF2-40B4-BE49-F238E27FC236}">
                <a16:creationId xmlns:a16="http://schemas.microsoft.com/office/drawing/2014/main" id="{18749338-DD7C-4121-BFA1-9BC19494EF97}"/>
              </a:ext>
            </a:extLst>
          </p:cNvPr>
          <p:cNvSpPr>
            <a:spLocks noChangeArrowheads="1"/>
          </p:cNvSpPr>
          <p:nvPr/>
        </p:nvSpPr>
        <p:spPr bwMode="auto">
          <a:xfrm>
            <a:off x="304800" y="2422525"/>
            <a:ext cx="48006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solidFill>
                  <a:srgbClr val="000099"/>
                </a:solidFill>
                <a:latin typeface="Verdana" panose="020B0604030504040204" pitchFamily="34" charset="0"/>
              </a:rPr>
              <a:t>The Milwaukee Brewers feature a wildly popular “Sausage Race” at Miller Park home games.  Four people in sausage costumes race around the infield warning track between the sixth and seventh innings at Brewers' games to entertain fans. </a:t>
            </a:r>
          </a:p>
        </p:txBody>
      </p:sp>
      <p:sp>
        <p:nvSpPr>
          <p:cNvPr id="48133" name="Rectangle 8">
            <a:extLst>
              <a:ext uri="{FF2B5EF4-FFF2-40B4-BE49-F238E27FC236}">
                <a16:creationId xmlns:a16="http://schemas.microsoft.com/office/drawing/2014/main" id="{B09FD4AE-C5BF-4F65-8D1D-524E84EB6D0E}"/>
              </a:ext>
            </a:extLst>
          </p:cNvPr>
          <p:cNvSpPr>
            <a:spLocks noChangeArrowheads="1"/>
          </p:cNvSpPr>
          <p:nvPr/>
        </p:nvSpPr>
        <p:spPr bwMode="auto">
          <a:xfrm>
            <a:off x="3048000" y="1447800"/>
            <a:ext cx="3078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On-field Promotion</a:t>
            </a:r>
          </a:p>
        </p:txBody>
      </p:sp>
      <p:sp>
        <p:nvSpPr>
          <p:cNvPr id="48134" name="Line 9">
            <a:extLst>
              <a:ext uri="{FF2B5EF4-FFF2-40B4-BE49-F238E27FC236}">
                <a16:creationId xmlns:a16="http://schemas.microsoft.com/office/drawing/2014/main" id="{17DC99DD-D196-4FB4-9E9B-B769D74E6EAE}"/>
              </a:ext>
            </a:extLst>
          </p:cNvPr>
          <p:cNvSpPr>
            <a:spLocks noChangeShapeType="1"/>
          </p:cNvSpPr>
          <p:nvPr/>
        </p:nvSpPr>
        <p:spPr bwMode="auto">
          <a:xfrm>
            <a:off x="228600" y="19812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16078" name="Picture 14" descr="im_sausages_racing_1_275x235">
            <a:extLst>
              <a:ext uri="{FF2B5EF4-FFF2-40B4-BE49-F238E27FC236}">
                <a16:creationId xmlns:a16="http://schemas.microsoft.com/office/drawing/2014/main" id="{26EA4091-F0A8-4845-B7F0-F1B92C4971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7688" y="3011488"/>
            <a:ext cx="2763837"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6071"/>
                                        </p:tgtEl>
                                        <p:attrNameLst>
                                          <p:attrName>style.visibility</p:attrName>
                                        </p:attrNameLst>
                                      </p:cBhvr>
                                      <p:to>
                                        <p:strVal val="visible"/>
                                      </p:to>
                                    </p:set>
                                    <p:animEffect transition="in" filter="diamond(in)">
                                      <p:cBhvr>
                                        <p:cTn id="7" dur="1000"/>
                                        <p:tgtEl>
                                          <p:spTgt spid="216071"/>
                                        </p:tgtEl>
                                      </p:cBhvr>
                                    </p:animEffect>
                                  </p:childTnLst>
                                </p:cTn>
                              </p:par>
                              <p:par>
                                <p:cTn id="8" presetID="9" presetClass="entr" presetSubtype="0" fill="hold" nodeType="withEffect">
                                  <p:stCondLst>
                                    <p:cond delay="0"/>
                                  </p:stCondLst>
                                  <p:childTnLst>
                                    <p:set>
                                      <p:cBhvr>
                                        <p:cTn id="9" dur="1" fill="hold">
                                          <p:stCondLst>
                                            <p:cond delay="0"/>
                                          </p:stCondLst>
                                        </p:cTn>
                                        <p:tgtEl>
                                          <p:spTgt spid="216078"/>
                                        </p:tgtEl>
                                        <p:attrNameLst>
                                          <p:attrName>style.visibility</p:attrName>
                                        </p:attrNameLst>
                                      </p:cBhvr>
                                      <p:to>
                                        <p:strVal val="visible"/>
                                      </p:to>
                                    </p:set>
                                    <p:animEffect transition="in" filter="dissolve">
                                      <p:cBhvr>
                                        <p:cTn id="10" dur="1000"/>
                                        <p:tgtEl>
                                          <p:spTgt spid="216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a:extLst>
              <a:ext uri="{FF2B5EF4-FFF2-40B4-BE49-F238E27FC236}">
                <a16:creationId xmlns:a16="http://schemas.microsoft.com/office/drawing/2014/main" id="{6044F38A-FBAC-4FBF-B28C-B793A79263BF}"/>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49154" name="Group 3">
            <a:extLst>
              <a:ext uri="{FF2B5EF4-FFF2-40B4-BE49-F238E27FC236}">
                <a16:creationId xmlns:a16="http://schemas.microsoft.com/office/drawing/2014/main" id="{215808CC-2F25-4DD8-8D0B-B1652C5EB694}"/>
              </a:ext>
            </a:extLst>
          </p:cNvPr>
          <p:cNvGrpSpPr>
            <a:grpSpLocks/>
          </p:cNvGrpSpPr>
          <p:nvPr/>
        </p:nvGrpSpPr>
        <p:grpSpPr bwMode="auto">
          <a:xfrm>
            <a:off x="0" y="0"/>
            <a:ext cx="9144000" cy="976313"/>
            <a:chOff x="0" y="0"/>
            <a:chExt cx="5760" cy="615"/>
          </a:xfrm>
        </p:grpSpPr>
        <p:sp>
          <p:nvSpPr>
            <p:cNvPr id="49160" name="Text Box 4">
              <a:extLst>
                <a:ext uri="{FF2B5EF4-FFF2-40B4-BE49-F238E27FC236}">
                  <a16:creationId xmlns:a16="http://schemas.microsoft.com/office/drawing/2014/main" id="{2CBB1D35-3659-479F-8EFA-A9D15C603B6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9161" name="Text Box 5">
              <a:extLst>
                <a:ext uri="{FF2B5EF4-FFF2-40B4-BE49-F238E27FC236}">
                  <a16:creationId xmlns:a16="http://schemas.microsoft.com/office/drawing/2014/main" id="{E6B7FB3C-F307-42D1-B6C7-0876EF6619F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9155" name="Text Box 6">
            <a:extLst>
              <a:ext uri="{FF2B5EF4-FFF2-40B4-BE49-F238E27FC236}">
                <a16:creationId xmlns:a16="http://schemas.microsoft.com/office/drawing/2014/main" id="{C92C3E5B-2599-44F8-87DE-3CA46DD8391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6071" name="Rectangle 7">
            <a:extLst>
              <a:ext uri="{FF2B5EF4-FFF2-40B4-BE49-F238E27FC236}">
                <a16:creationId xmlns:a16="http://schemas.microsoft.com/office/drawing/2014/main" id="{894392A9-C5DF-46A3-8EE7-F0D0162D4745}"/>
              </a:ext>
            </a:extLst>
          </p:cNvPr>
          <p:cNvSpPr>
            <a:spLocks noChangeArrowheads="1"/>
          </p:cNvSpPr>
          <p:nvPr/>
        </p:nvSpPr>
        <p:spPr bwMode="auto">
          <a:xfrm>
            <a:off x="304800" y="2057400"/>
            <a:ext cx="84582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dirty="0">
                <a:latin typeface="Verdana" panose="020B0604030504040204" pitchFamily="34" charset="0"/>
              </a:rPr>
              <a:t>After a video of the Atlanta Braves’ popular “Beat the Freeze” race promotion went viral, it quickly became one of the most talked about (and popular) promotions in sports</a:t>
            </a:r>
          </a:p>
        </p:txBody>
      </p:sp>
      <p:sp>
        <p:nvSpPr>
          <p:cNvPr id="49157" name="Rectangle 8">
            <a:extLst>
              <a:ext uri="{FF2B5EF4-FFF2-40B4-BE49-F238E27FC236}">
                <a16:creationId xmlns:a16="http://schemas.microsoft.com/office/drawing/2014/main" id="{D3D6C927-11BB-466B-AAA6-0F427631BBA7}"/>
              </a:ext>
            </a:extLst>
          </p:cNvPr>
          <p:cNvSpPr>
            <a:spLocks noChangeArrowheads="1"/>
          </p:cNvSpPr>
          <p:nvPr/>
        </p:nvSpPr>
        <p:spPr bwMode="auto">
          <a:xfrm>
            <a:off x="3048000" y="1447800"/>
            <a:ext cx="3078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On-field Promotion</a:t>
            </a:r>
          </a:p>
        </p:txBody>
      </p:sp>
      <p:sp>
        <p:nvSpPr>
          <p:cNvPr id="49158" name="Line 9">
            <a:extLst>
              <a:ext uri="{FF2B5EF4-FFF2-40B4-BE49-F238E27FC236}">
                <a16:creationId xmlns:a16="http://schemas.microsoft.com/office/drawing/2014/main" id="{7016DF15-242C-4173-A5C3-37B97A97AEA5}"/>
              </a:ext>
            </a:extLst>
          </p:cNvPr>
          <p:cNvSpPr>
            <a:spLocks noChangeShapeType="1"/>
          </p:cNvSpPr>
          <p:nvPr/>
        </p:nvSpPr>
        <p:spPr bwMode="auto">
          <a:xfrm>
            <a:off x="228600" y="19812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49159" name="Picture 1" descr="gty_694615566.jpg">
            <a:extLst>
              <a:ext uri="{FF2B5EF4-FFF2-40B4-BE49-F238E27FC236}">
                <a16:creationId xmlns:a16="http://schemas.microsoft.com/office/drawing/2014/main" id="{9A8F13BA-786A-4C86-998B-A5BA093061D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3505200"/>
            <a:ext cx="49530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6071"/>
                                        </p:tgtEl>
                                        <p:attrNameLst>
                                          <p:attrName>style.visibility</p:attrName>
                                        </p:attrNameLst>
                                      </p:cBhvr>
                                      <p:to>
                                        <p:strVal val="visible"/>
                                      </p:to>
                                    </p:set>
                                    <p:animEffect transition="in" filter="diamond(in)">
                                      <p:cBhvr>
                                        <p:cTn id="7" dur="1000"/>
                                        <p:tgtEl>
                                          <p:spTgt spid="216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a:extLst>
              <a:ext uri="{FF2B5EF4-FFF2-40B4-BE49-F238E27FC236}">
                <a16:creationId xmlns:a16="http://schemas.microsoft.com/office/drawing/2014/main" id="{6044F38A-FBAC-4FBF-B28C-B793A79263BF}"/>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49154" name="Group 3">
            <a:extLst>
              <a:ext uri="{FF2B5EF4-FFF2-40B4-BE49-F238E27FC236}">
                <a16:creationId xmlns:a16="http://schemas.microsoft.com/office/drawing/2014/main" id="{215808CC-2F25-4DD8-8D0B-B1652C5EB694}"/>
              </a:ext>
            </a:extLst>
          </p:cNvPr>
          <p:cNvGrpSpPr>
            <a:grpSpLocks/>
          </p:cNvGrpSpPr>
          <p:nvPr/>
        </p:nvGrpSpPr>
        <p:grpSpPr bwMode="auto">
          <a:xfrm>
            <a:off x="0" y="0"/>
            <a:ext cx="9144000" cy="976313"/>
            <a:chOff x="0" y="0"/>
            <a:chExt cx="5760" cy="615"/>
          </a:xfrm>
        </p:grpSpPr>
        <p:sp>
          <p:nvSpPr>
            <p:cNvPr id="49160" name="Text Box 4">
              <a:extLst>
                <a:ext uri="{FF2B5EF4-FFF2-40B4-BE49-F238E27FC236}">
                  <a16:creationId xmlns:a16="http://schemas.microsoft.com/office/drawing/2014/main" id="{2CBB1D35-3659-479F-8EFA-A9D15C603B6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9161" name="Text Box 5">
              <a:extLst>
                <a:ext uri="{FF2B5EF4-FFF2-40B4-BE49-F238E27FC236}">
                  <a16:creationId xmlns:a16="http://schemas.microsoft.com/office/drawing/2014/main" id="{E6B7FB3C-F307-42D1-B6C7-0876EF6619F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9155" name="Text Box 6">
            <a:extLst>
              <a:ext uri="{FF2B5EF4-FFF2-40B4-BE49-F238E27FC236}">
                <a16:creationId xmlns:a16="http://schemas.microsoft.com/office/drawing/2014/main" id="{C92C3E5B-2599-44F8-87DE-3CA46DD8391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6071" name="Rectangle 7">
            <a:extLst>
              <a:ext uri="{FF2B5EF4-FFF2-40B4-BE49-F238E27FC236}">
                <a16:creationId xmlns:a16="http://schemas.microsoft.com/office/drawing/2014/main" id="{894392A9-C5DF-46A3-8EE7-F0D0162D4745}"/>
              </a:ext>
            </a:extLst>
          </p:cNvPr>
          <p:cNvSpPr>
            <a:spLocks noChangeArrowheads="1"/>
          </p:cNvSpPr>
          <p:nvPr/>
        </p:nvSpPr>
        <p:spPr bwMode="auto">
          <a:xfrm>
            <a:off x="228601" y="2046125"/>
            <a:ext cx="3886199"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b="1" dirty="0">
                <a:solidFill>
                  <a:srgbClr val="CC3300"/>
                </a:solidFill>
                <a:latin typeface="Verdana" panose="020B0604030504040204" pitchFamily="34" charset="0"/>
              </a:rPr>
              <a:t>The Atlanta Hawks found success with a similar promotion</a:t>
            </a:r>
          </a:p>
          <a:p>
            <a:pPr algn="ctr" eaLnBrk="1" hangingPunct="1"/>
            <a:endParaRPr lang="en-US" altLang="en-US" sz="2200" dirty="0">
              <a:solidFill>
                <a:srgbClr val="CC3300"/>
              </a:solidFill>
              <a:latin typeface="Verdana" panose="020B0604030504040204" pitchFamily="34" charset="0"/>
            </a:endParaRPr>
          </a:p>
          <a:p>
            <a:pPr algn="ctr" eaLnBrk="1" hangingPunct="1"/>
            <a:r>
              <a:rPr lang="en-US" altLang="en-US" sz="2200" dirty="0">
                <a:solidFill>
                  <a:srgbClr val="CC3300"/>
                </a:solidFill>
                <a:latin typeface="Verdana" panose="020B0604030504040204" pitchFamily="34" charset="0"/>
              </a:rPr>
              <a:t>While it wasn’t a “race”, the concept was the same when the team challenged a fan pulled from the audience to try to stop local And1 Mixtape streetball legend ‘Hot Sauce’ from scoring for 24 seconds</a:t>
            </a:r>
          </a:p>
        </p:txBody>
      </p:sp>
      <p:sp>
        <p:nvSpPr>
          <p:cNvPr id="49157" name="Rectangle 8">
            <a:extLst>
              <a:ext uri="{FF2B5EF4-FFF2-40B4-BE49-F238E27FC236}">
                <a16:creationId xmlns:a16="http://schemas.microsoft.com/office/drawing/2014/main" id="{D3D6C927-11BB-466B-AAA6-0F427631BBA7}"/>
              </a:ext>
            </a:extLst>
          </p:cNvPr>
          <p:cNvSpPr>
            <a:spLocks noChangeArrowheads="1"/>
          </p:cNvSpPr>
          <p:nvPr/>
        </p:nvSpPr>
        <p:spPr bwMode="auto">
          <a:xfrm>
            <a:off x="3048000" y="1447800"/>
            <a:ext cx="3078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On-field Promotion</a:t>
            </a:r>
          </a:p>
        </p:txBody>
      </p:sp>
      <p:sp>
        <p:nvSpPr>
          <p:cNvPr id="49158" name="Line 9">
            <a:extLst>
              <a:ext uri="{FF2B5EF4-FFF2-40B4-BE49-F238E27FC236}">
                <a16:creationId xmlns:a16="http://schemas.microsoft.com/office/drawing/2014/main" id="{7016DF15-242C-4173-A5C3-37B97A97AEA5}"/>
              </a:ext>
            </a:extLst>
          </p:cNvPr>
          <p:cNvSpPr>
            <a:spLocks noChangeShapeType="1"/>
          </p:cNvSpPr>
          <p:nvPr/>
        </p:nvSpPr>
        <p:spPr bwMode="auto">
          <a:xfrm>
            <a:off x="228600" y="19812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 name="Picture 1">
            <a:extLst>
              <a:ext uri="{FF2B5EF4-FFF2-40B4-BE49-F238E27FC236}">
                <a16:creationId xmlns:a16="http://schemas.microsoft.com/office/drawing/2014/main" id="{2AE80728-23B2-4AA6-A679-7EF6E1A33450}"/>
              </a:ext>
            </a:extLst>
          </p:cNvPr>
          <p:cNvPicPr>
            <a:picLocks noChangeAspect="1"/>
          </p:cNvPicPr>
          <p:nvPr/>
        </p:nvPicPr>
        <p:blipFill>
          <a:blip r:embed="rId2"/>
          <a:stretch>
            <a:fillRect/>
          </a:stretch>
        </p:blipFill>
        <p:spPr>
          <a:xfrm>
            <a:off x="4547937" y="2998120"/>
            <a:ext cx="4263189" cy="2695508"/>
          </a:xfrm>
          <a:prstGeom prst="rect">
            <a:avLst/>
          </a:prstGeom>
        </p:spPr>
      </p:pic>
    </p:spTree>
    <p:extLst>
      <p:ext uri="{BB962C8B-B14F-4D97-AF65-F5344CB8AC3E}">
        <p14:creationId xmlns:p14="http://schemas.microsoft.com/office/powerpoint/2010/main" val="13054415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6071"/>
                                        </p:tgtEl>
                                        <p:attrNameLst>
                                          <p:attrName>style.visibility</p:attrName>
                                        </p:attrNameLst>
                                      </p:cBhvr>
                                      <p:to>
                                        <p:strVal val="visible"/>
                                      </p:to>
                                    </p:set>
                                    <p:animEffect transition="in" filter="diamond(in)">
                                      <p:cBhvr>
                                        <p:cTn id="7" dur="1000"/>
                                        <p:tgtEl>
                                          <p:spTgt spid="216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a:extLst>
              <a:ext uri="{FF2B5EF4-FFF2-40B4-BE49-F238E27FC236}">
                <a16:creationId xmlns:a16="http://schemas.microsoft.com/office/drawing/2014/main" id="{6044F38A-FBAC-4FBF-B28C-B793A79263BF}"/>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49154" name="Group 3">
            <a:extLst>
              <a:ext uri="{FF2B5EF4-FFF2-40B4-BE49-F238E27FC236}">
                <a16:creationId xmlns:a16="http://schemas.microsoft.com/office/drawing/2014/main" id="{215808CC-2F25-4DD8-8D0B-B1652C5EB694}"/>
              </a:ext>
            </a:extLst>
          </p:cNvPr>
          <p:cNvGrpSpPr>
            <a:grpSpLocks/>
          </p:cNvGrpSpPr>
          <p:nvPr/>
        </p:nvGrpSpPr>
        <p:grpSpPr bwMode="auto">
          <a:xfrm>
            <a:off x="0" y="0"/>
            <a:ext cx="9144000" cy="976313"/>
            <a:chOff x="0" y="0"/>
            <a:chExt cx="5760" cy="615"/>
          </a:xfrm>
        </p:grpSpPr>
        <p:sp>
          <p:nvSpPr>
            <p:cNvPr id="49160" name="Text Box 4">
              <a:extLst>
                <a:ext uri="{FF2B5EF4-FFF2-40B4-BE49-F238E27FC236}">
                  <a16:creationId xmlns:a16="http://schemas.microsoft.com/office/drawing/2014/main" id="{2CBB1D35-3659-479F-8EFA-A9D15C603B6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49161" name="Text Box 5">
              <a:extLst>
                <a:ext uri="{FF2B5EF4-FFF2-40B4-BE49-F238E27FC236}">
                  <a16:creationId xmlns:a16="http://schemas.microsoft.com/office/drawing/2014/main" id="{E6B7FB3C-F307-42D1-B6C7-0876EF6619F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49155" name="Text Box 6">
            <a:extLst>
              <a:ext uri="{FF2B5EF4-FFF2-40B4-BE49-F238E27FC236}">
                <a16:creationId xmlns:a16="http://schemas.microsoft.com/office/drawing/2014/main" id="{C92C3E5B-2599-44F8-87DE-3CA46DD8391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6071" name="Rectangle 7">
            <a:extLst>
              <a:ext uri="{FF2B5EF4-FFF2-40B4-BE49-F238E27FC236}">
                <a16:creationId xmlns:a16="http://schemas.microsoft.com/office/drawing/2014/main" id="{894392A9-C5DF-46A3-8EE7-F0D0162D4745}"/>
              </a:ext>
            </a:extLst>
          </p:cNvPr>
          <p:cNvSpPr>
            <a:spLocks noChangeArrowheads="1"/>
          </p:cNvSpPr>
          <p:nvPr/>
        </p:nvSpPr>
        <p:spPr bwMode="auto">
          <a:xfrm>
            <a:off x="381000" y="2186821"/>
            <a:ext cx="8305799"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solidFill>
                  <a:schemeClr val="accent6"/>
                </a:solidFill>
                <a:latin typeface="Verdana" panose="020B0604030504040204" pitchFamily="34" charset="0"/>
              </a:rPr>
              <a:t>After fans were kept from attending Minor League Baseball games in 2020 because of the pandemic, the Saint Paul Saints re-created all their popular on-field promotions virtually from the homes of the team’s staff as part of their “</a:t>
            </a:r>
            <a:r>
              <a:rPr lang="en-US" altLang="en-US" sz="2200" dirty="0" err="1">
                <a:solidFill>
                  <a:schemeClr val="accent6"/>
                </a:solidFill>
                <a:latin typeface="Verdana" panose="020B0604030504040204" pitchFamily="34" charset="0"/>
              </a:rPr>
              <a:t>Nopening</a:t>
            </a:r>
            <a:r>
              <a:rPr lang="en-US" altLang="en-US" sz="2200" dirty="0">
                <a:solidFill>
                  <a:schemeClr val="accent6"/>
                </a:solidFill>
                <a:latin typeface="Verdana" panose="020B0604030504040204" pitchFamily="34" charset="0"/>
              </a:rPr>
              <a:t> Day” promotion</a:t>
            </a:r>
          </a:p>
        </p:txBody>
      </p:sp>
      <p:sp>
        <p:nvSpPr>
          <p:cNvPr id="49157" name="Rectangle 8">
            <a:extLst>
              <a:ext uri="{FF2B5EF4-FFF2-40B4-BE49-F238E27FC236}">
                <a16:creationId xmlns:a16="http://schemas.microsoft.com/office/drawing/2014/main" id="{D3D6C927-11BB-466B-AAA6-0F427631BBA7}"/>
              </a:ext>
            </a:extLst>
          </p:cNvPr>
          <p:cNvSpPr>
            <a:spLocks noChangeArrowheads="1"/>
          </p:cNvSpPr>
          <p:nvPr/>
        </p:nvSpPr>
        <p:spPr bwMode="auto">
          <a:xfrm>
            <a:off x="3048000" y="1447800"/>
            <a:ext cx="3078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On-field Promotion</a:t>
            </a:r>
          </a:p>
        </p:txBody>
      </p:sp>
      <p:sp>
        <p:nvSpPr>
          <p:cNvPr id="49158" name="Line 9">
            <a:extLst>
              <a:ext uri="{FF2B5EF4-FFF2-40B4-BE49-F238E27FC236}">
                <a16:creationId xmlns:a16="http://schemas.microsoft.com/office/drawing/2014/main" id="{7016DF15-242C-4173-A5C3-37B97A97AEA5}"/>
              </a:ext>
            </a:extLst>
          </p:cNvPr>
          <p:cNvSpPr>
            <a:spLocks noChangeShapeType="1"/>
          </p:cNvSpPr>
          <p:nvPr/>
        </p:nvSpPr>
        <p:spPr bwMode="auto">
          <a:xfrm>
            <a:off x="228600" y="19812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1" name="Picture 10" descr="Saints Opening Day Becomes Nopening Day With Virtual Celebration On May 19">
            <a:extLst>
              <a:ext uri="{FF2B5EF4-FFF2-40B4-BE49-F238E27FC236}">
                <a16:creationId xmlns:a16="http://schemas.microsoft.com/office/drawing/2014/main" id="{074D7792-91E0-4E3C-83B5-832B859845F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752600" y="4192587"/>
            <a:ext cx="5943600" cy="2216150"/>
          </a:xfrm>
          <a:prstGeom prst="rect">
            <a:avLst/>
          </a:prstGeom>
          <a:noFill/>
          <a:ln>
            <a:noFill/>
          </a:ln>
        </p:spPr>
      </p:pic>
    </p:spTree>
    <p:extLst>
      <p:ext uri="{BB962C8B-B14F-4D97-AF65-F5344CB8AC3E}">
        <p14:creationId xmlns:p14="http://schemas.microsoft.com/office/powerpoint/2010/main" val="7250654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6071"/>
                                        </p:tgtEl>
                                        <p:attrNameLst>
                                          <p:attrName>style.visibility</p:attrName>
                                        </p:attrNameLst>
                                      </p:cBhvr>
                                      <p:to>
                                        <p:strVal val="visible"/>
                                      </p:to>
                                    </p:set>
                                    <p:animEffect transition="in" filter="diamond(in)">
                                      <p:cBhvr>
                                        <p:cTn id="7" dur="1000"/>
                                        <p:tgtEl>
                                          <p:spTgt spid="216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5">
            <a:extLst>
              <a:ext uri="{FF2B5EF4-FFF2-40B4-BE49-F238E27FC236}">
                <a16:creationId xmlns:a16="http://schemas.microsoft.com/office/drawing/2014/main" id="{01A4D285-5640-4636-A699-F5DDE6538A4C}"/>
              </a:ext>
            </a:extLst>
          </p:cNvPr>
          <p:cNvSpPr>
            <a:spLocks noChangeArrowheads="1"/>
          </p:cNvSpPr>
          <p:nvPr/>
        </p:nvSpPr>
        <p:spPr bwMode="auto">
          <a:xfrm>
            <a:off x="1570038" y="1752600"/>
            <a:ext cx="5881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Critical elements of sports promotion</a:t>
            </a:r>
          </a:p>
        </p:txBody>
      </p:sp>
      <p:sp>
        <p:nvSpPr>
          <p:cNvPr id="119814" name="Rectangle 6">
            <a:extLst>
              <a:ext uri="{FF2B5EF4-FFF2-40B4-BE49-F238E27FC236}">
                <a16:creationId xmlns:a16="http://schemas.microsoft.com/office/drawing/2014/main" id="{E925E966-DC6B-403B-87F4-CE538B0F384F}"/>
              </a:ext>
            </a:extLst>
          </p:cNvPr>
          <p:cNvSpPr>
            <a:spLocks noChangeArrowheads="1"/>
          </p:cNvSpPr>
          <p:nvPr/>
        </p:nvSpPr>
        <p:spPr bwMode="auto">
          <a:xfrm>
            <a:off x="2133600" y="2971800"/>
            <a:ext cx="54102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28600">
              <a:tabLst>
                <a:tab pos="685800" algn="l"/>
              </a:tabLst>
              <a:defRPr sz="2400">
                <a:solidFill>
                  <a:schemeClr val="tx1"/>
                </a:solidFill>
                <a:latin typeface="Arial" panose="020B0604020202020204" pitchFamily="34" charset="0"/>
                <a:ea typeface="MS PGothic" panose="020B0600070205080204" pitchFamily="34" charset="-128"/>
              </a:defRPr>
            </a:lvl1pPr>
            <a:lvl2pPr marL="742950" indent="-285750">
              <a:tabLst>
                <a:tab pos="685800" algn="l"/>
              </a:tabLst>
              <a:defRPr sz="2400">
                <a:solidFill>
                  <a:schemeClr val="tx1"/>
                </a:solidFill>
                <a:latin typeface="Arial" panose="020B0604020202020204" pitchFamily="34" charset="0"/>
                <a:ea typeface="MS PGothic" panose="020B0600070205080204" pitchFamily="34" charset="-128"/>
              </a:defRPr>
            </a:lvl2pPr>
            <a:lvl3pPr marL="1143000" indent="-228600">
              <a:tabLst>
                <a:tab pos="685800" algn="l"/>
              </a:tabLst>
              <a:defRPr sz="2400">
                <a:solidFill>
                  <a:schemeClr val="tx1"/>
                </a:solidFill>
                <a:latin typeface="Arial" panose="020B0604020202020204" pitchFamily="34" charset="0"/>
                <a:ea typeface="MS PGothic" panose="020B0600070205080204" pitchFamily="34" charset="-128"/>
              </a:defRPr>
            </a:lvl3pPr>
            <a:lvl4pPr marL="1600200" indent="-228600">
              <a:tabLst>
                <a:tab pos="685800" algn="l"/>
              </a:tabLst>
              <a:defRPr sz="2400">
                <a:solidFill>
                  <a:schemeClr val="tx1"/>
                </a:solidFill>
                <a:latin typeface="Arial" panose="020B0604020202020204" pitchFamily="34" charset="0"/>
                <a:ea typeface="MS PGothic" panose="020B0600070205080204" pitchFamily="34" charset="-128"/>
              </a:defRPr>
            </a:lvl4pPr>
            <a:lvl5pPr marL="2057400" indent="-228600">
              <a:tabLst>
                <a:tab pos="685800" algn="l"/>
              </a:tabLst>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solidFill>
                  <a:srgbClr val="006600"/>
                </a:solidFill>
                <a:latin typeface="Verdana" panose="020B0604030504040204" pitchFamily="34" charset="0"/>
              </a:rPr>
              <a:t>  Athlete representation</a:t>
            </a:r>
          </a:p>
          <a:p>
            <a:pPr eaLnBrk="1" hangingPunct="1">
              <a:buFont typeface="Wingdings" panose="05000000000000000000" pitchFamily="2" charset="2"/>
              <a:buNone/>
            </a:pPr>
            <a:endParaRPr lang="en-US" altLang="en-US">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Marketing consulting</a:t>
            </a:r>
          </a:p>
          <a:p>
            <a:pPr eaLnBrk="1" hangingPunct="1">
              <a:buFont typeface="Wingdings" panose="05000000000000000000" pitchFamily="2" charset="2"/>
              <a:buNone/>
            </a:pPr>
            <a:endParaRPr lang="en-US" altLang="en-US">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Integrated event management</a:t>
            </a:r>
          </a:p>
          <a:p>
            <a:pPr eaLnBrk="1" hangingPunct="1">
              <a:buFont typeface="Wingdings" panose="05000000000000000000" pitchFamily="2" charset="2"/>
              <a:buNone/>
            </a:pPr>
            <a:endParaRPr lang="en-US" altLang="en-US">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Sponsorship fulfillment</a:t>
            </a:r>
          </a:p>
        </p:txBody>
      </p:sp>
      <p:sp>
        <p:nvSpPr>
          <p:cNvPr id="19459" name="Line 7">
            <a:extLst>
              <a:ext uri="{FF2B5EF4-FFF2-40B4-BE49-F238E27FC236}">
                <a16:creationId xmlns:a16="http://schemas.microsoft.com/office/drawing/2014/main" id="{A08569D2-EDEF-4EA5-BDEA-045CCAF73B91}"/>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60" name="Rectangle 8">
            <a:extLst>
              <a:ext uri="{FF2B5EF4-FFF2-40B4-BE49-F238E27FC236}">
                <a16:creationId xmlns:a16="http://schemas.microsoft.com/office/drawing/2014/main" id="{F7D7BD2C-0503-4C28-9D7F-D411F5A7A834}"/>
              </a:ext>
            </a:extLst>
          </p:cNvPr>
          <p:cNvSpPr>
            <a:spLocks noChangeArrowheads="1"/>
          </p:cNvSpPr>
          <p:nvPr/>
        </p:nvSpPr>
        <p:spPr bwMode="auto">
          <a:xfrm>
            <a:off x="3632200"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19461" name="Group 11">
            <a:extLst>
              <a:ext uri="{FF2B5EF4-FFF2-40B4-BE49-F238E27FC236}">
                <a16:creationId xmlns:a16="http://schemas.microsoft.com/office/drawing/2014/main" id="{EA2FD0D4-46BE-4124-BA2A-A3807F936E84}"/>
              </a:ext>
            </a:extLst>
          </p:cNvPr>
          <p:cNvGrpSpPr>
            <a:grpSpLocks/>
          </p:cNvGrpSpPr>
          <p:nvPr/>
        </p:nvGrpSpPr>
        <p:grpSpPr bwMode="auto">
          <a:xfrm>
            <a:off x="0" y="0"/>
            <a:ext cx="9144000" cy="976313"/>
            <a:chOff x="0" y="0"/>
            <a:chExt cx="5760" cy="615"/>
          </a:xfrm>
        </p:grpSpPr>
        <p:sp>
          <p:nvSpPr>
            <p:cNvPr id="19463" name="Text Box 12">
              <a:extLst>
                <a:ext uri="{FF2B5EF4-FFF2-40B4-BE49-F238E27FC236}">
                  <a16:creationId xmlns:a16="http://schemas.microsoft.com/office/drawing/2014/main" id="{EC9B8DF2-FE71-44DE-A6BD-F9F8FAC0A33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19464" name="Text Box 13">
              <a:extLst>
                <a:ext uri="{FF2B5EF4-FFF2-40B4-BE49-F238E27FC236}">
                  <a16:creationId xmlns:a16="http://schemas.microsoft.com/office/drawing/2014/main" id="{B8F4FF94-BB90-4FBC-A9FB-BD586D7275F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19462" name="Text Box 14">
            <a:extLst>
              <a:ext uri="{FF2B5EF4-FFF2-40B4-BE49-F238E27FC236}">
                <a16:creationId xmlns:a16="http://schemas.microsoft.com/office/drawing/2014/main" id="{38C223B6-BE21-439D-9160-F802B1EFBD5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19814">
                                            <p:txEl>
                                              <p:pRg st="0" end="0"/>
                                            </p:txEl>
                                          </p:spTgt>
                                        </p:tgtEl>
                                        <p:attrNameLst>
                                          <p:attrName>style.visibility</p:attrName>
                                        </p:attrNameLst>
                                      </p:cBhvr>
                                      <p:to>
                                        <p:strVal val="visible"/>
                                      </p:to>
                                    </p:set>
                                    <p:anim calcmode="lin" valueType="num">
                                      <p:cBhvr additive="base">
                                        <p:cTn id="7" dur="500" fill="hold"/>
                                        <p:tgtEl>
                                          <p:spTgt spid="11981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19814">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119814">
                                            <p:txEl>
                                              <p:pRg st="2" end="2"/>
                                            </p:txEl>
                                          </p:spTgt>
                                        </p:tgtEl>
                                        <p:attrNameLst>
                                          <p:attrName>style.visibility</p:attrName>
                                        </p:attrNameLst>
                                      </p:cBhvr>
                                      <p:to>
                                        <p:strVal val="visible"/>
                                      </p:to>
                                    </p:set>
                                    <p:anim calcmode="lin" valueType="num">
                                      <p:cBhvr additive="base">
                                        <p:cTn id="12" dur="500" fill="hold"/>
                                        <p:tgtEl>
                                          <p:spTgt spid="119814">
                                            <p:txEl>
                                              <p:pRg st="2" end="2"/>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19814">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119814">
                                            <p:txEl>
                                              <p:pRg st="4" end="4"/>
                                            </p:txEl>
                                          </p:spTgt>
                                        </p:tgtEl>
                                        <p:attrNameLst>
                                          <p:attrName>style.visibility</p:attrName>
                                        </p:attrNameLst>
                                      </p:cBhvr>
                                      <p:to>
                                        <p:strVal val="visible"/>
                                      </p:to>
                                    </p:set>
                                    <p:anim calcmode="lin" valueType="num">
                                      <p:cBhvr additive="base">
                                        <p:cTn id="17" dur="500" fill="hold"/>
                                        <p:tgtEl>
                                          <p:spTgt spid="119814">
                                            <p:txEl>
                                              <p:pRg st="4" end="4"/>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119814">
                                            <p:txEl>
                                              <p:pRg st="4" end="4"/>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119814">
                                            <p:txEl>
                                              <p:pRg st="6" end="6"/>
                                            </p:txEl>
                                          </p:spTgt>
                                        </p:tgtEl>
                                        <p:attrNameLst>
                                          <p:attrName>style.visibility</p:attrName>
                                        </p:attrNameLst>
                                      </p:cBhvr>
                                      <p:to>
                                        <p:strVal val="visible"/>
                                      </p:to>
                                    </p:set>
                                    <p:anim calcmode="lin" valueType="num">
                                      <p:cBhvr additive="base">
                                        <p:cTn id="22" dur="500" fill="hold"/>
                                        <p:tgtEl>
                                          <p:spTgt spid="119814">
                                            <p:txEl>
                                              <p:pRg st="6" end="6"/>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1981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a:extLst>
              <a:ext uri="{FF2B5EF4-FFF2-40B4-BE49-F238E27FC236}">
                <a16:creationId xmlns:a16="http://schemas.microsoft.com/office/drawing/2014/main" id="{8FAD8DFC-D708-4798-8E01-3B9D5E9ED338}"/>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sp>
        <p:nvSpPr>
          <p:cNvPr id="217091" name="Rectangle 3">
            <a:extLst>
              <a:ext uri="{FF2B5EF4-FFF2-40B4-BE49-F238E27FC236}">
                <a16:creationId xmlns:a16="http://schemas.microsoft.com/office/drawing/2014/main" id="{8A79D7D0-C65C-49A8-8CAF-BF8494C39FB6}"/>
              </a:ext>
            </a:extLst>
          </p:cNvPr>
          <p:cNvSpPr>
            <a:spLocks noChangeArrowheads="1"/>
          </p:cNvSpPr>
          <p:nvPr/>
        </p:nvSpPr>
        <p:spPr bwMode="auto">
          <a:xfrm>
            <a:off x="4953000" y="2819400"/>
            <a:ext cx="40386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In-Venue Promotions:</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Promotions taking place at areas within a facility not directly associated with the playing field</a:t>
            </a:r>
          </a:p>
        </p:txBody>
      </p:sp>
      <p:sp>
        <p:nvSpPr>
          <p:cNvPr id="217092" name="Line 4">
            <a:extLst>
              <a:ext uri="{FF2B5EF4-FFF2-40B4-BE49-F238E27FC236}">
                <a16:creationId xmlns:a16="http://schemas.microsoft.com/office/drawing/2014/main" id="{42C0893B-E3F2-4FF3-80E8-7A7893EFBEA3}"/>
              </a:ext>
            </a:extLst>
          </p:cNvPr>
          <p:cNvSpPr>
            <a:spLocks noChangeShapeType="1"/>
          </p:cNvSpPr>
          <p:nvPr/>
        </p:nvSpPr>
        <p:spPr bwMode="auto">
          <a:xfrm>
            <a:off x="4648200" y="1828800"/>
            <a:ext cx="0" cy="4267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093" name="Rectangle 5">
            <a:extLst>
              <a:ext uri="{FF2B5EF4-FFF2-40B4-BE49-F238E27FC236}">
                <a16:creationId xmlns:a16="http://schemas.microsoft.com/office/drawing/2014/main" id="{C2AEC571-057A-4BA3-BFBD-CE9A665BE6C6}"/>
              </a:ext>
            </a:extLst>
          </p:cNvPr>
          <p:cNvSpPr>
            <a:spLocks noChangeArrowheads="1"/>
          </p:cNvSpPr>
          <p:nvPr/>
        </p:nvSpPr>
        <p:spPr bwMode="auto">
          <a:xfrm>
            <a:off x="228600" y="2220913"/>
            <a:ext cx="4114800" cy="349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solidFill>
                  <a:srgbClr val="000099"/>
                </a:solidFill>
                <a:latin typeface="Verdana" panose="020B0604030504040204" pitchFamily="34" charset="0"/>
              </a:rPr>
              <a:t>For example, MasterCard might have a booth set up somewhere on the concourse of an NBA arena offering a free </a:t>
            </a:r>
          </a:p>
          <a:p>
            <a:pPr algn="just" eaLnBrk="1" hangingPunct="1"/>
            <a:r>
              <a:rPr lang="en-US" altLang="en-US">
                <a:solidFill>
                  <a:srgbClr val="000099"/>
                </a:solidFill>
                <a:latin typeface="Verdana" panose="020B0604030504040204" pitchFamily="34" charset="0"/>
              </a:rPr>
              <a:t>t-shirt bearing the name of the home team for those willing to sign up for a credit card.</a:t>
            </a:r>
          </a:p>
        </p:txBody>
      </p:sp>
      <p:grpSp>
        <p:nvGrpSpPr>
          <p:cNvPr id="50181" name="Group 6">
            <a:extLst>
              <a:ext uri="{FF2B5EF4-FFF2-40B4-BE49-F238E27FC236}">
                <a16:creationId xmlns:a16="http://schemas.microsoft.com/office/drawing/2014/main" id="{FA8923B9-1611-42C2-94D6-0E9069739A5D}"/>
              </a:ext>
            </a:extLst>
          </p:cNvPr>
          <p:cNvGrpSpPr>
            <a:grpSpLocks/>
          </p:cNvGrpSpPr>
          <p:nvPr/>
        </p:nvGrpSpPr>
        <p:grpSpPr bwMode="auto">
          <a:xfrm>
            <a:off x="0" y="0"/>
            <a:ext cx="9144000" cy="976313"/>
            <a:chOff x="0" y="0"/>
            <a:chExt cx="5760" cy="615"/>
          </a:xfrm>
        </p:grpSpPr>
        <p:sp>
          <p:nvSpPr>
            <p:cNvPr id="50185" name="Text Box 7">
              <a:extLst>
                <a:ext uri="{FF2B5EF4-FFF2-40B4-BE49-F238E27FC236}">
                  <a16:creationId xmlns:a16="http://schemas.microsoft.com/office/drawing/2014/main" id="{7AD5107B-CD88-4D14-A192-CA301A8F747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0186" name="Text Box 8">
              <a:extLst>
                <a:ext uri="{FF2B5EF4-FFF2-40B4-BE49-F238E27FC236}">
                  <a16:creationId xmlns:a16="http://schemas.microsoft.com/office/drawing/2014/main" id="{611406FB-B18A-414A-AEC7-23015938188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0182" name="Text Box 9">
            <a:extLst>
              <a:ext uri="{FF2B5EF4-FFF2-40B4-BE49-F238E27FC236}">
                <a16:creationId xmlns:a16="http://schemas.microsoft.com/office/drawing/2014/main" id="{ADB31C6E-DC94-42C1-9A6C-9A67F78F039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17100" name="Picture 12" descr="mastercard_logo">
            <a:extLst>
              <a:ext uri="{FF2B5EF4-FFF2-40B4-BE49-F238E27FC236}">
                <a16:creationId xmlns:a16="http://schemas.microsoft.com/office/drawing/2014/main" id="{36E545B4-A1AE-47ED-9367-F3EC6179B2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990600"/>
            <a:ext cx="11239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101" name="Picture 13" descr="5232-media">
            <a:extLst>
              <a:ext uri="{FF2B5EF4-FFF2-40B4-BE49-F238E27FC236}">
                <a16:creationId xmlns:a16="http://schemas.microsoft.com/office/drawing/2014/main" id="{6210B772-7CD9-4D08-AC35-17A20E0B88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066800"/>
            <a:ext cx="1295400"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7091"/>
                                        </p:tgtEl>
                                        <p:attrNameLst>
                                          <p:attrName>style.visibility</p:attrName>
                                        </p:attrNameLst>
                                      </p:cBhvr>
                                      <p:to>
                                        <p:strVal val="visible"/>
                                      </p:to>
                                    </p:set>
                                    <p:anim calcmode="lin" valueType="num">
                                      <p:cBhvr additive="base">
                                        <p:cTn id="7" dur="500" fill="hold"/>
                                        <p:tgtEl>
                                          <p:spTgt spid="217091"/>
                                        </p:tgtEl>
                                        <p:attrNameLst>
                                          <p:attrName>ppt_x</p:attrName>
                                        </p:attrNameLst>
                                      </p:cBhvr>
                                      <p:tavLst>
                                        <p:tav tm="0">
                                          <p:val>
                                            <p:strVal val="1+#ppt_w/2"/>
                                          </p:val>
                                        </p:tav>
                                        <p:tav tm="100000">
                                          <p:val>
                                            <p:strVal val="#ppt_x"/>
                                          </p:val>
                                        </p:tav>
                                      </p:tavLst>
                                    </p:anim>
                                    <p:anim calcmode="lin" valueType="num">
                                      <p:cBhvr additive="base">
                                        <p:cTn id="8" dur="500" fill="hold"/>
                                        <p:tgtEl>
                                          <p:spTgt spid="217091"/>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17092"/>
                                        </p:tgtEl>
                                        <p:attrNameLst>
                                          <p:attrName>style.visibility</p:attrName>
                                        </p:attrNameLst>
                                      </p:cBhvr>
                                      <p:to>
                                        <p:strVal val="visible"/>
                                      </p:to>
                                    </p:set>
                                    <p:animEffect transition="in" filter="dissolve">
                                      <p:cBhvr>
                                        <p:cTn id="11" dur="500"/>
                                        <p:tgtEl>
                                          <p:spTgt spid="217092"/>
                                        </p:tgtEl>
                                      </p:cBhvr>
                                    </p:animEffect>
                                  </p:childTnLst>
                                </p:cTn>
                              </p:par>
                              <p:par>
                                <p:cTn id="12" presetID="2" presetClass="entr" presetSubtype="8" fill="hold" nodeType="withEffect">
                                  <p:stCondLst>
                                    <p:cond delay="0"/>
                                  </p:stCondLst>
                                  <p:childTnLst>
                                    <p:set>
                                      <p:cBhvr>
                                        <p:cTn id="13" dur="1" fill="hold">
                                          <p:stCondLst>
                                            <p:cond delay="0"/>
                                          </p:stCondLst>
                                        </p:cTn>
                                        <p:tgtEl>
                                          <p:spTgt spid="217093">
                                            <p:txEl>
                                              <p:pRg st="0" end="0"/>
                                            </p:txEl>
                                          </p:spTgt>
                                        </p:tgtEl>
                                        <p:attrNameLst>
                                          <p:attrName>style.visibility</p:attrName>
                                        </p:attrNameLst>
                                      </p:cBhvr>
                                      <p:to>
                                        <p:strVal val="visible"/>
                                      </p:to>
                                    </p:set>
                                    <p:anim calcmode="lin" valueType="num">
                                      <p:cBhvr additive="base">
                                        <p:cTn id="14" dur="500" fill="hold"/>
                                        <p:tgtEl>
                                          <p:spTgt spid="217093">
                                            <p:txEl>
                                              <p:pRg st="0" end="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217093">
                                            <p:txEl>
                                              <p:pRg st="0" end="0"/>
                                            </p:txEl>
                                          </p:spTgt>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17093">
                                            <p:txEl>
                                              <p:pRg st="1" end="1"/>
                                            </p:txEl>
                                          </p:spTgt>
                                        </p:tgtEl>
                                        <p:attrNameLst>
                                          <p:attrName>style.visibility</p:attrName>
                                        </p:attrNameLst>
                                      </p:cBhvr>
                                      <p:to>
                                        <p:strVal val="visible"/>
                                      </p:to>
                                    </p:set>
                                    <p:anim calcmode="lin" valueType="num">
                                      <p:cBhvr additive="base">
                                        <p:cTn id="18" dur="500" fill="hold"/>
                                        <p:tgtEl>
                                          <p:spTgt spid="217093">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217093">
                                            <p:txEl>
                                              <p:pRg st="1" end="1"/>
                                            </p:txEl>
                                          </p:spTgt>
                                        </p:tgtEl>
                                        <p:attrNameLst>
                                          <p:attrName>ppt_y</p:attrName>
                                        </p:attrNameLst>
                                      </p:cBhvr>
                                      <p:tavLst>
                                        <p:tav tm="0">
                                          <p:val>
                                            <p:strVal val="#ppt_y"/>
                                          </p:val>
                                        </p:tav>
                                        <p:tav tm="100000">
                                          <p:val>
                                            <p:strVal val="#ppt_y"/>
                                          </p:val>
                                        </p:tav>
                                      </p:tavLst>
                                    </p:anim>
                                  </p:childTnLst>
                                </p:cTn>
                              </p:par>
                              <p:par>
                                <p:cTn id="20" presetID="9" presetClass="entr" presetSubtype="0" fill="hold" nodeType="withEffect">
                                  <p:stCondLst>
                                    <p:cond delay="0"/>
                                  </p:stCondLst>
                                  <p:childTnLst>
                                    <p:set>
                                      <p:cBhvr>
                                        <p:cTn id="21" dur="1" fill="hold">
                                          <p:stCondLst>
                                            <p:cond delay="0"/>
                                          </p:stCondLst>
                                        </p:cTn>
                                        <p:tgtEl>
                                          <p:spTgt spid="217100"/>
                                        </p:tgtEl>
                                        <p:attrNameLst>
                                          <p:attrName>style.visibility</p:attrName>
                                        </p:attrNameLst>
                                      </p:cBhvr>
                                      <p:to>
                                        <p:strVal val="visible"/>
                                      </p:to>
                                    </p:set>
                                    <p:animEffect transition="in" filter="dissolve">
                                      <p:cBhvr>
                                        <p:cTn id="22" dur="500"/>
                                        <p:tgtEl>
                                          <p:spTgt spid="217100"/>
                                        </p:tgtEl>
                                      </p:cBhvr>
                                    </p:animEffect>
                                  </p:childTnLst>
                                </p:cTn>
                              </p:par>
                              <p:par>
                                <p:cTn id="23" presetID="9" presetClass="entr" presetSubtype="0" fill="hold" nodeType="withEffect">
                                  <p:stCondLst>
                                    <p:cond delay="0"/>
                                  </p:stCondLst>
                                  <p:childTnLst>
                                    <p:set>
                                      <p:cBhvr>
                                        <p:cTn id="24" dur="1" fill="hold">
                                          <p:stCondLst>
                                            <p:cond delay="0"/>
                                          </p:stCondLst>
                                        </p:cTn>
                                        <p:tgtEl>
                                          <p:spTgt spid="217101"/>
                                        </p:tgtEl>
                                        <p:attrNameLst>
                                          <p:attrName>style.visibility</p:attrName>
                                        </p:attrNameLst>
                                      </p:cBhvr>
                                      <p:to>
                                        <p:strVal val="visible"/>
                                      </p:to>
                                    </p:set>
                                    <p:animEffect transition="in" filter="dissolve">
                                      <p:cBhvr>
                                        <p:cTn id="25" dur="500"/>
                                        <p:tgtEl>
                                          <p:spTgt spid="217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a:extLst>
              <a:ext uri="{FF2B5EF4-FFF2-40B4-BE49-F238E27FC236}">
                <a16:creationId xmlns:a16="http://schemas.microsoft.com/office/drawing/2014/main" id="{EE94C99C-73C2-476D-9DC5-2E87A78FB8BE}"/>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51202" name="Group 3">
            <a:extLst>
              <a:ext uri="{FF2B5EF4-FFF2-40B4-BE49-F238E27FC236}">
                <a16:creationId xmlns:a16="http://schemas.microsoft.com/office/drawing/2014/main" id="{15B35B4F-2FB5-4B22-9FCD-B3ACBE84EB6F}"/>
              </a:ext>
            </a:extLst>
          </p:cNvPr>
          <p:cNvGrpSpPr>
            <a:grpSpLocks/>
          </p:cNvGrpSpPr>
          <p:nvPr/>
        </p:nvGrpSpPr>
        <p:grpSpPr bwMode="auto">
          <a:xfrm>
            <a:off x="0" y="0"/>
            <a:ext cx="9144000" cy="976313"/>
            <a:chOff x="0" y="0"/>
            <a:chExt cx="5760" cy="615"/>
          </a:xfrm>
        </p:grpSpPr>
        <p:sp>
          <p:nvSpPr>
            <p:cNvPr id="51209" name="Text Box 4">
              <a:extLst>
                <a:ext uri="{FF2B5EF4-FFF2-40B4-BE49-F238E27FC236}">
                  <a16:creationId xmlns:a16="http://schemas.microsoft.com/office/drawing/2014/main" id="{92C52FDF-07EF-4B4F-8AC3-A36C3399D2B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1210" name="Text Box 5">
              <a:extLst>
                <a:ext uri="{FF2B5EF4-FFF2-40B4-BE49-F238E27FC236}">
                  <a16:creationId xmlns:a16="http://schemas.microsoft.com/office/drawing/2014/main" id="{728197F1-F109-4A39-9436-9CFEBB02207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1203" name="Text Box 6">
            <a:extLst>
              <a:ext uri="{FF2B5EF4-FFF2-40B4-BE49-F238E27FC236}">
                <a16:creationId xmlns:a16="http://schemas.microsoft.com/office/drawing/2014/main" id="{1A8285ED-60D6-423A-8430-A0E75C35C07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8119" name="Rectangle 7">
            <a:extLst>
              <a:ext uri="{FF2B5EF4-FFF2-40B4-BE49-F238E27FC236}">
                <a16:creationId xmlns:a16="http://schemas.microsoft.com/office/drawing/2014/main" id="{ECE725B3-E038-4584-8C24-23ABD64175E9}"/>
              </a:ext>
            </a:extLst>
          </p:cNvPr>
          <p:cNvSpPr>
            <a:spLocks noChangeArrowheads="1"/>
          </p:cNvSpPr>
          <p:nvPr/>
        </p:nvSpPr>
        <p:spPr bwMode="auto">
          <a:xfrm>
            <a:off x="152400" y="2667000"/>
            <a:ext cx="86868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buFont typeface="Wingdings" panose="05000000000000000000" pitchFamily="2" charset="2"/>
              <a:buNone/>
            </a:pPr>
            <a:r>
              <a:rPr lang="en-US" altLang="en-US">
                <a:solidFill>
                  <a:srgbClr val="000066"/>
                </a:solidFill>
                <a:latin typeface="Verdana" panose="020B0604030504040204" pitchFamily="34" charset="0"/>
              </a:rPr>
              <a:t>The Bridgeport Bluefish minor league baseball team partnered with Citibank on a special ticket promotion where all purchases made at a pre-determined game at the ballpark using a Citi credit or debit card received a $2.00 ticket discount. </a:t>
            </a:r>
          </a:p>
          <a:p>
            <a:pPr algn="ctr" eaLnBrk="1" hangingPunct="1">
              <a:buFont typeface="Wingdings" panose="05000000000000000000" pitchFamily="2" charset="2"/>
              <a:buNone/>
            </a:pPr>
            <a:endParaRPr lang="en-US" altLang="en-US">
              <a:latin typeface="Verdana" panose="020B0604030504040204" pitchFamily="34" charset="0"/>
            </a:endParaRPr>
          </a:p>
          <a:p>
            <a:pPr algn="ctr" eaLnBrk="1" hangingPunct="1">
              <a:buFont typeface="Wingdings" panose="05000000000000000000" pitchFamily="2" charset="2"/>
              <a:buNone/>
            </a:pPr>
            <a:r>
              <a:rPr lang="en-US" altLang="en-US">
                <a:solidFill>
                  <a:srgbClr val="003366"/>
                </a:solidFill>
                <a:latin typeface="Verdana" panose="020B0604030504040204" pitchFamily="34" charset="0"/>
              </a:rPr>
              <a:t>Fans were also eligible to receive the same discount on advance tickets purchased that day for any remaining home games this season by using their Citi card.</a:t>
            </a:r>
          </a:p>
        </p:txBody>
      </p:sp>
      <p:sp>
        <p:nvSpPr>
          <p:cNvPr id="51205" name="Rectangle 8">
            <a:extLst>
              <a:ext uri="{FF2B5EF4-FFF2-40B4-BE49-F238E27FC236}">
                <a16:creationId xmlns:a16="http://schemas.microsoft.com/office/drawing/2014/main" id="{38C5760D-2FEF-469D-8CC7-3E87B225EDCF}"/>
              </a:ext>
            </a:extLst>
          </p:cNvPr>
          <p:cNvSpPr>
            <a:spLocks noChangeArrowheads="1"/>
          </p:cNvSpPr>
          <p:nvPr/>
        </p:nvSpPr>
        <p:spPr bwMode="auto">
          <a:xfrm>
            <a:off x="2895600" y="1600200"/>
            <a:ext cx="3249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In-venue Promotion</a:t>
            </a:r>
          </a:p>
        </p:txBody>
      </p:sp>
      <p:sp>
        <p:nvSpPr>
          <p:cNvPr id="51206" name="Line 9">
            <a:extLst>
              <a:ext uri="{FF2B5EF4-FFF2-40B4-BE49-F238E27FC236}">
                <a16:creationId xmlns:a16="http://schemas.microsoft.com/office/drawing/2014/main" id="{EA1B3493-983E-4E3B-8714-BF27875187F0}"/>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1207" name="Picture 10">
            <a:extLst>
              <a:ext uri="{FF2B5EF4-FFF2-40B4-BE49-F238E27FC236}">
                <a16:creationId xmlns:a16="http://schemas.microsoft.com/office/drawing/2014/main" id="{B7B75733-5057-416B-B3F1-33C09A83E1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066800"/>
            <a:ext cx="18764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8" name="Picture 11">
            <a:extLst>
              <a:ext uri="{FF2B5EF4-FFF2-40B4-BE49-F238E27FC236}">
                <a16:creationId xmlns:a16="http://schemas.microsoft.com/office/drawing/2014/main" id="{67A10DDA-D89E-487C-A00F-B858F062A0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1371600"/>
            <a:ext cx="2133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18119">
                                            <p:txEl>
                                              <p:pRg st="0" end="0"/>
                                            </p:txEl>
                                          </p:spTgt>
                                        </p:tgtEl>
                                        <p:attrNameLst>
                                          <p:attrName>style.visibility</p:attrName>
                                        </p:attrNameLst>
                                      </p:cBhvr>
                                      <p:to>
                                        <p:strVal val="visible"/>
                                      </p:to>
                                    </p:set>
                                    <p:anim calcmode="lin" valueType="num">
                                      <p:cBhvr additive="base">
                                        <p:cTn id="7" dur="500" fill="hold"/>
                                        <p:tgtEl>
                                          <p:spTgt spid="21811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8119">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218119">
                                            <p:txEl>
                                              <p:pRg st="2" end="2"/>
                                            </p:txEl>
                                          </p:spTgt>
                                        </p:tgtEl>
                                        <p:attrNameLst>
                                          <p:attrName>style.visibility</p:attrName>
                                        </p:attrNameLst>
                                      </p:cBhvr>
                                      <p:to>
                                        <p:strVal val="visible"/>
                                      </p:to>
                                    </p:set>
                                    <p:anim calcmode="lin" valueType="num">
                                      <p:cBhvr additive="base">
                                        <p:cTn id="12" dur="500" fill="hold"/>
                                        <p:tgtEl>
                                          <p:spTgt spid="218119">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1811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a:extLst>
              <a:ext uri="{FF2B5EF4-FFF2-40B4-BE49-F238E27FC236}">
                <a16:creationId xmlns:a16="http://schemas.microsoft.com/office/drawing/2014/main" id="{8B89DA6A-2639-4881-A5D5-1097486B62D3}"/>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52226" name="Group 3">
            <a:extLst>
              <a:ext uri="{FF2B5EF4-FFF2-40B4-BE49-F238E27FC236}">
                <a16:creationId xmlns:a16="http://schemas.microsoft.com/office/drawing/2014/main" id="{D9CD7B25-BCD4-4F3A-B018-836BBC9C140B}"/>
              </a:ext>
            </a:extLst>
          </p:cNvPr>
          <p:cNvGrpSpPr>
            <a:grpSpLocks/>
          </p:cNvGrpSpPr>
          <p:nvPr/>
        </p:nvGrpSpPr>
        <p:grpSpPr bwMode="auto">
          <a:xfrm>
            <a:off x="0" y="0"/>
            <a:ext cx="9144000" cy="976313"/>
            <a:chOff x="0" y="0"/>
            <a:chExt cx="5760" cy="615"/>
          </a:xfrm>
        </p:grpSpPr>
        <p:sp>
          <p:nvSpPr>
            <p:cNvPr id="52231" name="Text Box 4">
              <a:extLst>
                <a:ext uri="{FF2B5EF4-FFF2-40B4-BE49-F238E27FC236}">
                  <a16:creationId xmlns:a16="http://schemas.microsoft.com/office/drawing/2014/main" id="{5E264371-C552-4857-8BD6-71B2F516935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2232" name="Text Box 5">
              <a:extLst>
                <a:ext uri="{FF2B5EF4-FFF2-40B4-BE49-F238E27FC236}">
                  <a16:creationId xmlns:a16="http://schemas.microsoft.com/office/drawing/2014/main" id="{346C48F0-F4AB-4572-B93E-2EE00F591A4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2227" name="Text Box 6">
            <a:extLst>
              <a:ext uri="{FF2B5EF4-FFF2-40B4-BE49-F238E27FC236}">
                <a16:creationId xmlns:a16="http://schemas.microsoft.com/office/drawing/2014/main" id="{2F0982D5-D163-40BD-AC6C-816CB6E9FE8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8119" name="Rectangle 7">
            <a:extLst>
              <a:ext uri="{FF2B5EF4-FFF2-40B4-BE49-F238E27FC236}">
                <a16:creationId xmlns:a16="http://schemas.microsoft.com/office/drawing/2014/main" id="{E1AA694A-07AB-45CD-804D-903ABEBB6929}"/>
              </a:ext>
            </a:extLst>
          </p:cNvPr>
          <p:cNvSpPr>
            <a:spLocks noChangeArrowheads="1"/>
          </p:cNvSpPr>
          <p:nvPr/>
        </p:nvSpPr>
        <p:spPr bwMode="auto">
          <a:xfrm>
            <a:off x="304800" y="2743200"/>
            <a:ext cx="84582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buFont typeface="Wingdings" panose="05000000000000000000" pitchFamily="2" charset="2"/>
              <a:buNone/>
            </a:pPr>
            <a:r>
              <a:rPr lang="en-US" altLang="en-US">
                <a:latin typeface="Verdana" panose="020B0604030504040204" pitchFamily="34" charset="0"/>
              </a:rPr>
              <a:t>In-venue promotions could include:</a:t>
            </a:r>
          </a:p>
          <a:p>
            <a:pPr algn="ctr" eaLnBrk="1" hangingPunct="1">
              <a:buFont typeface="Wingdings" panose="05000000000000000000" pitchFamily="2" charset="2"/>
              <a:buChar char="Ø"/>
            </a:pPr>
            <a:endParaRPr lang="en-US" altLang="en-US">
              <a:solidFill>
                <a:srgbClr val="003300"/>
              </a:solidFill>
              <a:latin typeface="Verdana" panose="020B0604030504040204" pitchFamily="34" charset="0"/>
            </a:endParaRPr>
          </a:p>
          <a:p>
            <a:pPr algn="ctr" eaLnBrk="1" hangingPunct="1">
              <a:buFont typeface="Wingdings" panose="05000000000000000000" pitchFamily="2" charset="2"/>
              <a:buChar char="Ø"/>
            </a:pPr>
            <a:r>
              <a:rPr lang="en-US" altLang="en-US">
                <a:solidFill>
                  <a:srgbClr val="000099"/>
                </a:solidFill>
                <a:latin typeface="Verdana" panose="020B0604030504040204" pitchFamily="34" charset="0"/>
              </a:rPr>
              <a:t>  Contest giveaways</a:t>
            </a:r>
          </a:p>
          <a:p>
            <a:pPr algn="ctr" eaLnBrk="1" hangingPunct="1">
              <a:buFont typeface="Wingdings" panose="05000000000000000000" pitchFamily="2" charset="2"/>
              <a:buChar char="Ø"/>
            </a:pPr>
            <a:endParaRPr lang="en-US" altLang="en-US">
              <a:solidFill>
                <a:srgbClr val="000099"/>
              </a:solidFill>
              <a:latin typeface="Verdana" panose="020B0604030504040204" pitchFamily="34" charset="0"/>
            </a:endParaRPr>
          </a:p>
          <a:p>
            <a:pPr algn="ctr" eaLnBrk="1" hangingPunct="1">
              <a:buFont typeface="Wingdings" panose="05000000000000000000" pitchFamily="2" charset="2"/>
              <a:buChar char="Ø"/>
            </a:pPr>
            <a:r>
              <a:rPr lang="en-US" altLang="en-US">
                <a:solidFill>
                  <a:srgbClr val="000099"/>
                </a:solidFill>
                <a:latin typeface="Verdana" panose="020B0604030504040204" pitchFamily="34" charset="0"/>
              </a:rPr>
              <a:t>  Lucky game program or lucky seat </a:t>
            </a:r>
          </a:p>
          <a:p>
            <a:pPr algn="ctr" eaLnBrk="1" hangingPunct="1">
              <a:buFont typeface="Wingdings" panose="05000000000000000000" pitchFamily="2" charset="2"/>
              <a:buChar char="Ø"/>
            </a:pPr>
            <a:endParaRPr lang="en-US" altLang="en-US">
              <a:solidFill>
                <a:srgbClr val="000099"/>
              </a:solidFill>
              <a:latin typeface="Verdana" panose="020B0604030504040204" pitchFamily="34" charset="0"/>
            </a:endParaRPr>
          </a:p>
          <a:p>
            <a:pPr algn="ctr" eaLnBrk="1" hangingPunct="1">
              <a:buFont typeface="Wingdings" panose="05000000000000000000" pitchFamily="2" charset="2"/>
              <a:buChar char="Ø"/>
            </a:pPr>
            <a:r>
              <a:rPr lang="en-US" altLang="en-US">
                <a:solidFill>
                  <a:srgbClr val="000099"/>
                </a:solidFill>
                <a:latin typeface="Verdana" panose="020B0604030504040204" pitchFamily="34" charset="0"/>
              </a:rPr>
              <a:t>  Giveaways at the door</a:t>
            </a:r>
          </a:p>
        </p:txBody>
      </p:sp>
      <p:sp>
        <p:nvSpPr>
          <p:cNvPr id="52229" name="Rectangle 8">
            <a:extLst>
              <a:ext uri="{FF2B5EF4-FFF2-40B4-BE49-F238E27FC236}">
                <a16:creationId xmlns:a16="http://schemas.microsoft.com/office/drawing/2014/main" id="{E0511386-3794-49CA-8AB9-D2993B0057E1}"/>
              </a:ext>
            </a:extLst>
          </p:cNvPr>
          <p:cNvSpPr>
            <a:spLocks noChangeArrowheads="1"/>
          </p:cNvSpPr>
          <p:nvPr/>
        </p:nvSpPr>
        <p:spPr bwMode="auto">
          <a:xfrm>
            <a:off x="2895600" y="1600200"/>
            <a:ext cx="3249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In-venue Promotion</a:t>
            </a:r>
          </a:p>
        </p:txBody>
      </p:sp>
      <p:sp>
        <p:nvSpPr>
          <p:cNvPr id="52230" name="Line 9">
            <a:extLst>
              <a:ext uri="{FF2B5EF4-FFF2-40B4-BE49-F238E27FC236}">
                <a16:creationId xmlns:a16="http://schemas.microsoft.com/office/drawing/2014/main" id="{A6495B8A-9FFC-4552-847F-2C973D2F6197}"/>
              </a:ext>
            </a:extLst>
          </p:cNvPr>
          <p:cNvSpPr>
            <a:spLocks noChangeShapeType="1"/>
          </p:cNvSpPr>
          <p:nvPr/>
        </p:nvSpPr>
        <p:spPr bwMode="auto">
          <a:xfrm>
            <a:off x="228600" y="22860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18119">
                                            <p:txEl>
                                              <p:pRg st="0" end="0"/>
                                            </p:txEl>
                                          </p:spTgt>
                                        </p:tgtEl>
                                        <p:attrNameLst>
                                          <p:attrName>style.visibility</p:attrName>
                                        </p:attrNameLst>
                                      </p:cBhvr>
                                      <p:to>
                                        <p:strVal val="visible"/>
                                      </p:to>
                                    </p:set>
                                    <p:anim calcmode="lin" valueType="num">
                                      <p:cBhvr additive="base">
                                        <p:cTn id="7" dur="500" fill="hold"/>
                                        <p:tgtEl>
                                          <p:spTgt spid="21811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8119">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218119">
                                            <p:txEl>
                                              <p:pRg st="2" end="2"/>
                                            </p:txEl>
                                          </p:spTgt>
                                        </p:tgtEl>
                                        <p:attrNameLst>
                                          <p:attrName>style.visibility</p:attrName>
                                        </p:attrNameLst>
                                      </p:cBhvr>
                                      <p:to>
                                        <p:strVal val="visible"/>
                                      </p:to>
                                    </p:set>
                                    <p:animEffect transition="in" filter="dissolve">
                                      <p:cBhvr>
                                        <p:cTn id="12" dur="500"/>
                                        <p:tgtEl>
                                          <p:spTgt spid="218119">
                                            <p:txEl>
                                              <p:pRg st="2" end="2"/>
                                            </p:txEl>
                                          </p:spTgt>
                                        </p:tgtEl>
                                      </p:cBhvr>
                                    </p:animEffect>
                                  </p:childTnLst>
                                </p:cTn>
                              </p:par>
                            </p:childTnLst>
                          </p:cTn>
                        </p:par>
                        <p:par>
                          <p:cTn id="13" fill="hold" nodeType="afterGroup">
                            <p:stCondLst>
                              <p:cond delay="1000"/>
                            </p:stCondLst>
                            <p:childTnLst>
                              <p:par>
                                <p:cTn id="14" presetID="9" presetClass="entr" presetSubtype="0" fill="hold" nodeType="afterEffect">
                                  <p:stCondLst>
                                    <p:cond delay="0"/>
                                  </p:stCondLst>
                                  <p:childTnLst>
                                    <p:set>
                                      <p:cBhvr>
                                        <p:cTn id="15" dur="1" fill="hold">
                                          <p:stCondLst>
                                            <p:cond delay="0"/>
                                          </p:stCondLst>
                                        </p:cTn>
                                        <p:tgtEl>
                                          <p:spTgt spid="218119">
                                            <p:txEl>
                                              <p:pRg st="4" end="4"/>
                                            </p:txEl>
                                          </p:spTgt>
                                        </p:tgtEl>
                                        <p:attrNameLst>
                                          <p:attrName>style.visibility</p:attrName>
                                        </p:attrNameLst>
                                      </p:cBhvr>
                                      <p:to>
                                        <p:strVal val="visible"/>
                                      </p:to>
                                    </p:set>
                                    <p:animEffect transition="in" filter="dissolve">
                                      <p:cBhvr>
                                        <p:cTn id="16" dur="500"/>
                                        <p:tgtEl>
                                          <p:spTgt spid="218119">
                                            <p:txEl>
                                              <p:pRg st="4" end="4"/>
                                            </p:txEl>
                                          </p:spTgt>
                                        </p:tgtEl>
                                      </p:cBhvr>
                                    </p:animEffect>
                                  </p:childTnLst>
                                </p:cTn>
                              </p:par>
                            </p:childTnLst>
                          </p:cTn>
                        </p:par>
                        <p:par>
                          <p:cTn id="17" fill="hold" nodeType="afterGroup">
                            <p:stCondLst>
                              <p:cond delay="1500"/>
                            </p:stCondLst>
                            <p:childTnLst>
                              <p:par>
                                <p:cTn id="18" presetID="9" presetClass="entr" presetSubtype="0" fill="hold" nodeType="afterEffect">
                                  <p:stCondLst>
                                    <p:cond delay="0"/>
                                  </p:stCondLst>
                                  <p:childTnLst>
                                    <p:set>
                                      <p:cBhvr>
                                        <p:cTn id="19" dur="1" fill="hold">
                                          <p:stCondLst>
                                            <p:cond delay="0"/>
                                          </p:stCondLst>
                                        </p:cTn>
                                        <p:tgtEl>
                                          <p:spTgt spid="218119">
                                            <p:txEl>
                                              <p:pRg st="6" end="6"/>
                                            </p:txEl>
                                          </p:spTgt>
                                        </p:tgtEl>
                                        <p:attrNameLst>
                                          <p:attrName>style.visibility</p:attrName>
                                        </p:attrNameLst>
                                      </p:cBhvr>
                                      <p:to>
                                        <p:strVal val="visible"/>
                                      </p:to>
                                    </p:set>
                                    <p:animEffect transition="in" filter="dissolve">
                                      <p:cBhvr>
                                        <p:cTn id="20" dur="500"/>
                                        <p:tgtEl>
                                          <p:spTgt spid="2181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a:extLst>
              <a:ext uri="{FF2B5EF4-FFF2-40B4-BE49-F238E27FC236}">
                <a16:creationId xmlns:a16="http://schemas.microsoft.com/office/drawing/2014/main" id="{C3EE1047-99A9-41F7-B4D8-343CC233BA25}"/>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53250" name="Group 3">
            <a:extLst>
              <a:ext uri="{FF2B5EF4-FFF2-40B4-BE49-F238E27FC236}">
                <a16:creationId xmlns:a16="http://schemas.microsoft.com/office/drawing/2014/main" id="{6A9AD5B7-D5A9-4B28-A2DC-A512472D7664}"/>
              </a:ext>
            </a:extLst>
          </p:cNvPr>
          <p:cNvGrpSpPr>
            <a:grpSpLocks/>
          </p:cNvGrpSpPr>
          <p:nvPr/>
        </p:nvGrpSpPr>
        <p:grpSpPr bwMode="auto">
          <a:xfrm>
            <a:off x="0" y="0"/>
            <a:ext cx="9144000" cy="976313"/>
            <a:chOff x="0" y="0"/>
            <a:chExt cx="5760" cy="615"/>
          </a:xfrm>
        </p:grpSpPr>
        <p:sp>
          <p:nvSpPr>
            <p:cNvPr id="53256" name="Text Box 4">
              <a:extLst>
                <a:ext uri="{FF2B5EF4-FFF2-40B4-BE49-F238E27FC236}">
                  <a16:creationId xmlns:a16="http://schemas.microsoft.com/office/drawing/2014/main" id="{39AE4DD4-D5E8-4581-8CB3-469403A6EED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3257" name="Text Box 5">
              <a:extLst>
                <a:ext uri="{FF2B5EF4-FFF2-40B4-BE49-F238E27FC236}">
                  <a16:creationId xmlns:a16="http://schemas.microsoft.com/office/drawing/2014/main" id="{B912EE33-79D1-4D97-8C96-BEFB7577214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3251" name="Text Box 6">
            <a:extLst>
              <a:ext uri="{FF2B5EF4-FFF2-40B4-BE49-F238E27FC236}">
                <a16:creationId xmlns:a16="http://schemas.microsoft.com/office/drawing/2014/main" id="{16608A4B-C184-4B2B-9853-E320798483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3252" name="Rectangle 8">
            <a:extLst>
              <a:ext uri="{FF2B5EF4-FFF2-40B4-BE49-F238E27FC236}">
                <a16:creationId xmlns:a16="http://schemas.microsoft.com/office/drawing/2014/main" id="{9C43A462-B55C-4DC3-B010-27E96FC1DE87}"/>
              </a:ext>
            </a:extLst>
          </p:cNvPr>
          <p:cNvSpPr>
            <a:spLocks noChangeArrowheads="1"/>
          </p:cNvSpPr>
          <p:nvPr/>
        </p:nvSpPr>
        <p:spPr bwMode="auto">
          <a:xfrm>
            <a:off x="2895600" y="1600200"/>
            <a:ext cx="3249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In-venue Promotion</a:t>
            </a:r>
          </a:p>
        </p:txBody>
      </p:sp>
      <p:sp>
        <p:nvSpPr>
          <p:cNvPr id="53253" name="Line 9">
            <a:extLst>
              <a:ext uri="{FF2B5EF4-FFF2-40B4-BE49-F238E27FC236}">
                <a16:creationId xmlns:a16="http://schemas.microsoft.com/office/drawing/2014/main" id="{962A77A2-ACE7-4528-82EF-A5B3A4B62E03}"/>
              </a:ext>
            </a:extLst>
          </p:cNvPr>
          <p:cNvSpPr>
            <a:spLocks noChangeShapeType="1"/>
          </p:cNvSpPr>
          <p:nvPr/>
        </p:nvSpPr>
        <p:spPr bwMode="auto">
          <a:xfrm>
            <a:off x="228600" y="22860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154" name="Rectangle 10">
            <a:extLst>
              <a:ext uri="{FF2B5EF4-FFF2-40B4-BE49-F238E27FC236}">
                <a16:creationId xmlns:a16="http://schemas.microsoft.com/office/drawing/2014/main" id="{4BD5A630-1FBE-4E9B-B53F-66376A9A31FA}"/>
              </a:ext>
            </a:extLst>
          </p:cNvPr>
          <p:cNvSpPr>
            <a:spLocks noChangeArrowheads="1"/>
          </p:cNvSpPr>
          <p:nvPr/>
        </p:nvSpPr>
        <p:spPr bwMode="auto">
          <a:xfrm>
            <a:off x="430873" y="3048000"/>
            <a:ext cx="32004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According to Custom Ink, there were 801 giveaway promotions at MLB ballparks scheduled for the 2018 season</a:t>
            </a:r>
          </a:p>
        </p:txBody>
      </p:sp>
      <p:pic>
        <p:nvPicPr>
          <p:cNvPr id="53259" name="Picture 11" descr="https://blog.customink.com/wp-content/uploads/2018/04/CI-mlb-teams-with-most-giveaways-v3-1-1024x852.jpg">
            <a:extLst>
              <a:ext uri="{FF2B5EF4-FFF2-40B4-BE49-F238E27FC236}">
                <a16:creationId xmlns:a16="http://schemas.microsoft.com/office/drawing/2014/main" id="{1F002207-FD76-42AC-82AD-69E1C3FD9C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5211" y="2533503"/>
            <a:ext cx="4647916" cy="38672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2154"/>
                                        </p:tgtEl>
                                        <p:attrNameLst>
                                          <p:attrName>style.visibility</p:attrName>
                                        </p:attrNameLst>
                                      </p:cBhvr>
                                      <p:to>
                                        <p:strVal val="visible"/>
                                      </p:to>
                                    </p:set>
                                    <p:anim calcmode="lin" valueType="num">
                                      <p:cBhvr additive="base">
                                        <p:cTn id="7" dur="500" fill="hold"/>
                                        <p:tgtEl>
                                          <p:spTgt spid="262154"/>
                                        </p:tgtEl>
                                        <p:attrNameLst>
                                          <p:attrName>ppt_x</p:attrName>
                                        </p:attrNameLst>
                                      </p:cBhvr>
                                      <p:tavLst>
                                        <p:tav tm="0">
                                          <p:val>
                                            <p:strVal val="0-#ppt_w/2"/>
                                          </p:val>
                                        </p:tav>
                                        <p:tav tm="100000">
                                          <p:val>
                                            <p:strVal val="#ppt_x"/>
                                          </p:val>
                                        </p:tav>
                                      </p:tavLst>
                                    </p:anim>
                                    <p:anim calcmode="lin" valueType="num">
                                      <p:cBhvr additive="base">
                                        <p:cTn id="8" dur="500" fill="hold"/>
                                        <p:tgtEl>
                                          <p:spTgt spid="2621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54"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a:extLst>
              <a:ext uri="{FF2B5EF4-FFF2-40B4-BE49-F238E27FC236}">
                <a16:creationId xmlns:a16="http://schemas.microsoft.com/office/drawing/2014/main" id="{C3EE1047-99A9-41F7-B4D8-343CC233BA25}"/>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53250" name="Group 3">
            <a:extLst>
              <a:ext uri="{FF2B5EF4-FFF2-40B4-BE49-F238E27FC236}">
                <a16:creationId xmlns:a16="http://schemas.microsoft.com/office/drawing/2014/main" id="{6A9AD5B7-D5A9-4B28-A2DC-A512472D7664}"/>
              </a:ext>
            </a:extLst>
          </p:cNvPr>
          <p:cNvGrpSpPr>
            <a:grpSpLocks/>
          </p:cNvGrpSpPr>
          <p:nvPr/>
        </p:nvGrpSpPr>
        <p:grpSpPr bwMode="auto">
          <a:xfrm>
            <a:off x="0" y="0"/>
            <a:ext cx="9144000" cy="976313"/>
            <a:chOff x="0" y="0"/>
            <a:chExt cx="5760" cy="615"/>
          </a:xfrm>
        </p:grpSpPr>
        <p:sp>
          <p:nvSpPr>
            <p:cNvPr id="53256" name="Text Box 4">
              <a:extLst>
                <a:ext uri="{FF2B5EF4-FFF2-40B4-BE49-F238E27FC236}">
                  <a16:creationId xmlns:a16="http://schemas.microsoft.com/office/drawing/2014/main" id="{39AE4DD4-D5E8-4581-8CB3-469403A6EED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3257" name="Text Box 5">
              <a:extLst>
                <a:ext uri="{FF2B5EF4-FFF2-40B4-BE49-F238E27FC236}">
                  <a16:creationId xmlns:a16="http://schemas.microsoft.com/office/drawing/2014/main" id="{B912EE33-79D1-4D97-8C96-BEFB7577214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3251" name="Text Box 6">
            <a:extLst>
              <a:ext uri="{FF2B5EF4-FFF2-40B4-BE49-F238E27FC236}">
                <a16:creationId xmlns:a16="http://schemas.microsoft.com/office/drawing/2014/main" id="{16608A4B-C184-4B2B-9853-E320798483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3252" name="Rectangle 8">
            <a:extLst>
              <a:ext uri="{FF2B5EF4-FFF2-40B4-BE49-F238E27FC236}">
                <a16:creationId xmlns:a16="http://schemas.microsoft.com/office/drawing/2014/main" id="{9C43A462-B55C-4DC3-B010-27E96FC1DE87}"/>
              </a:ext>
            </a:extLst>
          </p:cNvPr>
          <p:cNvSpPr>
            <a:spLocks noChangeArrowheads="1"/>
          </p:cNvSpPr>
          <p:nvPr/>
        </p:nvSpPr>
        <p:spPr bwMode="auto">
          <a:xfrm>
            <a:off x="2895600" y="1600200"/>
            <a:ext cx="3249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In-venue Promotion</a:t>
            </a:r>
          </a:p>
        </p:txBody>
      </p:sp>
      <p:sp>
        <p:nvSpPr>
          <p:cNvPr id="53253" name="Line 9">
            <a:extLst>
              <a:ext uri="{FF2B5EF4-FFF2-40B4-BE49-F238E27FC236}">
                <a16:creationId xmlns:a16="http://schemas.microsoft.com/office/drawing/2014/main" id="{962A77A2-ACE7-4528-82EF-A5B3A4B62E03}"/>
              </a:ext>
            </a:extLst>
          </p:cNvPr>
          <p:cNvSpPr>
            <a:spLocks noChangeShapeType="1"/>
          </p:cNvSpPr>
          <p:nvPr/>
        </p:nvSpPr>
        <p:spPr bwMode="auto">
          <a:xfrm>
            <a:off x="228600" y="22860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154" name="Rectangle 10">
            <a:extLst>
              <a:ext uri="{FF2B5EF4-FFF2-40B4-BE49-F238E27FC236}">
                <a16:creationId xmlns:a16="http://schemas.microsoft.com/office/drawing/2014/main" id="{4BD5A630-1FBE-4E9B-B53F-66376A9A31FA}"/>
              </a:ext>
            </a:extLst>
          </p:cNvPr>
          <p:cNvSpPr>
            <a:spLocks noChangeArrowheads="1"/>
          </p:cNvSpPr>
          <p:nvPr/>
        </p:nvSpPr>
        <p:spPr bwMode="auto">
          <a:xfrm>
            <a:off x="381000" y="2501900"/>
            <a:ext cx="81534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latin typeface="Verdana" panose="020B0604030504040204" pitchFamily="34" charset="0"/>
              </a:rPr>
              <a:t>Giveaway promotions range from the traditional (such as bobblehead nights) to the bizarre (the San Antonio Missions once gave away a dozen used cars to randomly selected fans including a 1991 Jaguar and a 1990 Cadillac during a “Used Car Night” promotion). </a:t>
            </a:r>
          </a:p>
        </p:txBody>
      </p:sp>
      <p:pic>
        <p:nvPicPr>
          <p:cNvPr id="262158" name="Picture 14" descr="San Antonio Missions Logo - The Alamo with a baseball flying above it and team name below">
            <a:extLst>
              <a:ext uri="{FF2B5EF4-FFF2-40B4-BE49-F238E27FC236}">
                <a16:creationId xmlns:a16="http://schemas.microsoft.com/office/drawing/2014/main" id="{B3825037-3EE1-4412-ADA8-DE64A575E2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4419600"/>
            <a:ext cx="2976563"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95273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62154">
                                            <p:txEl>
                                              <p:pRg st="0" end="0"/>
                                            </p:txEl>
                                          </p:spTgt>
                                        </p:tgtEl>
                                        <p:attrNameLst>
                                          <p:attrName>style.visibility</p:attrName>
                                        </p:attrNameLst>
                                      </p:cBhvr>
                                      <p:to>
                                        <p:strVal val="visible"/>
                                      </p:to>
                                    </p:set>
                                    <p:anim calcmode="lin" valueType="num">
                                      <p:cBhvr additive="base">
                                        <p:cTn id="7" dur="500" fill="hold"/>
                                        <p:tgtEl>
                                          <p:spTgt spid="26215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62154">
                                            <p:txEl>
                                              <p:pRg st="0" end="0"/>
                                            </p:txEl>
                                          </p:spTgt>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62158"/>
                                        </p:tgtEl>
                                        <p:attrNameLst>
                                          <p:attrName>style.visibility</p:attrName>
                                        </p:attrNameLst>
                                      </p:cBhvr>
                                      <p:to>
                                        <p:strVal val="visible"/>
                                      </p:to>
                                    </p:set>
                                    <p:animEffect transition="in" filter="dissolve">
                                      <p:cBhvr>
                                        <p:cTn id="11" dur="1000"/>
                                        <p:tgtEl>
                                          <p:spTgt spid="262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a:extLst>
              <a:ext uri="{FF2B5EF4-FFF2-40B4-BE49-F238E27FC236}">
                <a16:creationId xmlns:a16="http://schemas.microsoft.com/office/drawing/2014/main" id="{DFAB0AC3-BCDE-4D8F-A60E-38C056CD0B32}"/>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54274" name="Group 3">
            <a:extLst>
              <a:ext uri="{FF2B5EF4-FFF2-40B4-BE49-F238E27FC236}">
                <a16:creationId xmlns:a16="http://schemas.microsoft.com/office/drawing/2014/main" id="{7C8D6E86-A1D8-4D56-901C-D01B74AFB2C8}"/>
              </a:ext>
            </a:extLst>
          </p:cNvPr>
          <p:cNvGrpSpPr>
            <a:grpSpLocks/>
          </p:cNvGrpSpPr>
          <p:nvPr/>
        </p:nvGrpSpPr>
        <p:grpSpPr bwMode="auto">
          <a:xfrm>
            <a:off x="0" y="0"/>
            <a:ext cx="9144000" cy="976313"/>
            <a:chOff x="0" y="0"/>
            <a:chExt cx="5760" cy="615"/>
          </a:xfrm>
        </p:grpSpPr>
        <p:sp>
          <p:nvSpPr>
            <p:cNvPr id="54282" name="Text Box 4">
              <a:extLst>
                <a:ext uri="{FF2B5EF4-FFF2-40B4-BE49-F238E27FC236}">
                  <a16:creationId xmlns:a16="http://schemas.microsoft.com/office/drawing/2014/main" id="{4624A1E6-88B9-4B90-9CFB-8B1BDA11D65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4283" name="Text Box 5">
              <a:extLst>
                <a:ext uri="{FF2B5EF4-FFF2-40B4-BE49-F238E27FC236}">
                  <a16:creationId xmlns:a16="http://schemas.microsoft.com/office/drawing/2014/main" id="{0B3A6A8E-259A-4982-8413-73F880567C7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4275" name="Text Box 6">
            <a:extLst>
              <a:ext uri="{FF2B5EF4-FFF2-40B4-BE49-F238E27FC236}">
                <a16:creationId xmlns:a16="http://schemas.microsoft.com/office/drawing/2014/main" id="{DFE868D5-7895-4B2C-A56B-A7B7D94F44F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4276" name="Rectangle 8">
            <a:extLst>
              <a:ext uri="{FF2B5EF4-FFF2-40B4-BE49-F238E27FC236}">
                <a16:creationId xmlns:a16="http://schemas.microsoft.com/office/drawing/2014/main" id="{AE5196AC-E649-4FAE-91F6-4A21F3402C3C}"/>
              </a:ext>
            </a:extLst>
          </p:cNvPr>
          <p:cNvSpPr>
            <a:spLocks noChangeArrowheads="1"/>
          </p:cNvSpPr>
          <p:nvPr/>
        </p:nvSpPr>
        <p:spPr bwMode="auto">
          <a:xfrm>
            <a:off x="2895600" y="1600200"/>
            <a:ext cx="3249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In-venue Promotion</a:t>
            </a:r>
          </a:p>
        </p:txBody>
      </p:sp>
      <p:sp>
        <p:nvSpPr>
          <p:cNvPr id="54277" name="Line 9">
            <a:extLst>
              <a:ext uri="{FF2B5EF4-FFF2-40B4-BE49-F238E27FC236}">
                <a16:creationId xmlns:a16="http://schemas.microsoft.com/office/drawing/2014/main" id="{53131A20-4C30-4AED-8011-3CC8475589AB}"/>
              </a:ext>
            </a:extLst>
          </p:cNvPr>
          <p:cNvSpPr>
            <a:spLocks noChangeShapeType="1"/>
          </p:cNvSpPr>
          <p:nvPr/>
        </p:nvSpPr>
        <p:spPr bwMode="auto">
          <a:xfrm>
            <a:off x="228600" y="22860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159" name="Rectangle 15">
            <a:extLst>
              <a:ext uri="{FF2B5EF4-FFF2-40B4-BE49-F238E27FC236}">
                <a16:creationId xmlns:a16="http://schemas.microsoft.com/office/drawing/2014/main" id="{764B1908-3C21-4F4A-B169-CBF02DC349AA}"/>
              </a:ext>
            </a:extLst>
          </p:cNvPr>
          <p:cNvSpPr>
            <a:spLocks noChangeArrowheads="1"/>
          </p:cNvSpPr>
          <p:nvPr/>
        </p:nvSpPr>
        <p:spPr bwMode="auto">
          <a:xfrm>
            <a:off x="329406" y="2438401"/>
            <a:ext cx="8382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From team jerseys and replica championship rings to garden gnomes and bobbleheads, finding the next “hot” giveaway item can have a significant impact on game day attendance.</a:t>
            </a:r>
            <a:endParaRPr lang="en-US" altLang="en-US" sz="1800" dirty="0"/>
          </a:p>
        </p:txBody>
      </p:sp>
      <p:pic>
        <p:nvPicPr>
          <p:cNvPr id="54279" name="Picture 12" descr="bobble">
            <a:extLst>
              <a:ext uri="{FF2B5EF4-FFF2-40B4-BE49-F238E27FC236}">
                <a16:creationId xmlns:a16="http://schemas.microsoft.com/office/drawing/2014/main" id="{EAF5DB52-85E6-44EF-AA1E-3F5D121CEE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066800"/>
            <a:ext cx="1905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13" descr="bobble2">
            <a:extLst>
              <a:ext uri="{FF2B5EF4-FFF2-40B4-BE49-F238E27FC236}">
                <a16:creationId xmlns:a16="http://schemas.microsoft.com/office/drawing/2014/main" id="{439C6F18-4BC4-42BC-BA58-7CA819F4EC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7397" y="4261935"/>
            <a:ext cx="4353015" cy="235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1" name="Picture 14" descr="mlb">
            <a:extLst>
              <a:ext uri="{FF2B5EF4-FFF2-40B4-BE49-F238E27FC236}">
                <a16:creationId xmlns:a16="http://schemas.microsoft.com/office/drawing/2014/main" id="{9A2D30DE-540D-4834-83AD-EBD10CA3DB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990600"/>
            <a:ext cx="1828800"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5" name="Picture 13" descr="Image result for mlb garden gnomes sga">
            <a:extLst>
              <a:ext uri="{FF2B5EF4-FFF2-40B4-BE49-F238E27FC236}">
                <a16:creationId xmlns:a16="http://schemas.microsoft.com/office/drawing/2014/main" id="{D66521FB-27D4-4460-952C-83BA2EEBE4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3588" y="4372769"/>
            <a:ext cx="2857500" cy="2143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2159"/>
                                        </p:tgtEl>
                                        <p:attrNameLst>
                                          <p:attrName>style.visibility</p:attrName>
                                        </p:attrNameLst>
                                      </p:cBhvr>
                                      <p:to>
                                        <p:strVal val="visible"/>
                                      </p:to>
                                    </p:set>
                                    <p:anim calcmode="lin" valueType="num">
                                      <p:cBhvr additive="base">
                                        <p:cTn id="7" dur="500" fill="hold"/>
                                        <p:tgtEl>
                                          <p:spTgt spid="262159"/>
                                        </p:tgtEl>
                                        <p:attrNameLst>
                                          <p:attrName>ppt_x</p:attrName>
                                        </p:attrNameLst>
                                      </p:cBhvr>
                                      <p:tavLst>
                                        <p:tav tm="0">
                                          <p:val>
                                            <p:strVal val="0-#ppt_w/2"/>
                                          </p:val>
                                        </p:tav>
                                        <p:tav tm="100000">
                                          <p:val>
                                            <p:strVal val="#ppt_x"/>
                                          </p:val>
                                        </p:tav>
                                      </p:tavLst>
                                    </p:anim>
                                    <p:anim calcmode="lin" valueType="num">
                                      <p:cBhvr additive="base">
                                        <p:cTn id="8" dur="500" fill="hold"/>
                                        <p:tgtEl>
                                          <p:spTgt spid="2621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59"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a:extLst>
              <a:ext uri="{FF2B5EF4-FFF2-40B4-BE49-F238E27FC236}">
                <a16:creationId xmlns:a16="http://schemas.microsoft.com/office/drawing/2014/main" id="{FBEDFC9C-0806-4EA8-9798-99E855DC6340}"/>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56322" name="Group 3">
            <a:extLst>
              <a:ext uri="{FF2B5EF4-FFF2-40B4-BE49-F238E27FC236}">
                <a16:creationId xmlns:a16="http://schemas.microsoft.com/office/drawing/2014/main" id="{4C4D01A2-6238-4077-BF5B-74E6C55EDDC7}"/>
              </a:ext>
            </a:extLst>
          </p:cNvPr>
          <p:cNvGrpSpPr>
            <a:grpSpLocks/>
          </p:cNvGrpSpPr>
          <p:nvPr/>
        </p:nvGrpSpPr>
        <p:grpSpPr bwMode="auto">
          <a:xfrm>
            <a:off x="0" y="0"/>
            <a:ext cx="9144000" cy="976313"/>
            <a:chOff x="0" y="0"/>
            <a:chExt cx="5760" cy="615"/>
          </a:xfrm>
        </p:grpSpPr>
        <p:sp>
          <p:nvSpPr>
            <p:cNvPr id="56330" name="Text Box 4">
              <a:extLst>
                <a:ext uri="{FF2B5EF4-FFF2-40B4-BE49-F238E27FC236}">
                  <a16:creationId xmlns:a16="http://schemas.microsoft.com/office/drawing/2014/main" id="{EC6F34BB-CB19-4C57-A3D5-8E06A492A4B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6331" name="Text Box 5">
              <a:extLst>
                <a:ext uri="{FF2B5EF4-FFF2-40B4-BE49-F238E27FC236}">
                  <a16:creationId xmlns:a16="http://schemas.microsoft.com/office/drawing/2014/main" id="{FE5BB80E-6AD8-4844-9118-9556EDC9B91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6323" name="Text Box 6">
            <a:extLst>
              <a:ext uri="{FF2B5EF4-FFF2-40B4-BE49-F238E27FC236}">
                <a16:creationId xmlns:a16="http://schemas.microsoft.com/office/drawing/2014/main" id="{CCDEDCD1-0409-4660-9BA3-0D8FE75645D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6324" name="Rectangle 8">
            <a:extLst>
              <a:ext uri="{FF2B5EF4-FFF2-40B4-BE49-F238E27FC236}">
                <a16:creationId xmlns:a16="http://schemas.microsoft.com/office/drawing/2014/main" id="{8ACACFA9-70B0-4CF4-91FB-D807708CA289}"/>
              </a:ext>
            </a:extLst>
          </p:cNvPr>
          <p:cNvSpPr>
            <a:spLocks noChangeArrowheads="1"/>
          </p:cNvSpPr>
          <p:nvPr/>
        </p:nvSpPr>
        <p:spPr bwMode="auto">
          <a:xfrm>
            <a:off x="2895600" y="1600200"/>
            <a:ext cx="3249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In-venue Promotion</a:t>
            </a:r>
          </a:p>
        </p:txBody>
      </p:sp>
      <p:sp>
        <p:nvSpPr>
          <p:cNvPr id="56325" name="Line 9">
            <a:extLst>
              <a:ext uri="{FF2B5EF4-FFF2-40B4-BE49-F238E27FC236}">
                <a16:creationId xmlns:a16="http://schemas.microsoft.com/office/drawing/2014/main" id="{3259F344-A84A-4882-BF51-CFC5DCF5BBD3}"/>
              </a:ext>
            </a:extLst>
          </p:cNvPr>
          <p:cNvSpPr>
            <a:spLocks noChangeShapeType="1"/>
          </p:cNvSpPr>
          <p:nvPr/>
        </p:nvSpPr>
        <p:spPr bwMode="auto">
          <a:xfrm>
            <a:off x="228600" y="22860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159" name="Rectangle 15">
            <a:extLst>
              <a:ext uri="{FF2B5EF4-FFF2-40B4-BE49-F238E27FC236}">
                <a16:creationId xmlns:a16="http://schemas.microsoft.com/office/drawing/2014/main" id="{21D28CA4-1196-4DC2-9BA2-28B5D8A7BFCD}"/>
              </a:ext>
            </a:extLst>
          </p:cNvPr>
          <p:cNvSpPr>
            <a:spLocks noChangeArrowheads="1"/>
          </p:cNvSpPr>
          <p:nvPr/>
        </p:nvSpPr>
        <p:spPr bwMode="auto">
          <a:xfrm>
            <a:off x="228600" y="2819906"/>
            <a:ext cx="43434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2012 marked the revival of the bobblehead craze as Major League  Baseball teams offered bobblehead giveaways more than any other promotional giveaways for the first time since 2005. </a:t>
            </a:r>
          </a:p>
        </p:txBody>
      </p:sp>
      <p:pic>
        <p:nvPicPr>
          <p:cNvPr id="56327" name="Picture 10" descr="mlb">
            <a:extLst>
              <a:ext uri="{FF2B5EF4-FFF2-40B4-BE49-F238E27FC236}">
                <a16:creationId xmlns:a16="http://schemas.microsoft.com/office/drawing/2014/main" id="{73B35ED3-F658-4E91-958E-BF96731EBD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19200"/>
            <a:ext cx="1447800"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58" name="Picture 2" descr="https://cconnect.s3.amazonaws.com/wp-content/uploads/2012/02/2012-Albert-Pujols-Bobblehead-SGA.jpg">
            <a:extLst>
              <a:ext uri="{FF2B5EF4-FFF2-40B4-BE49-F238E27FC236}">
                <a16:creationId xmlns:a16="http://schemas.microsoft.com/office/drawing/2014/main" id="{14A038CC-AC16-43AD-BAE9-54933865D0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5724" y="2343986"/>
            <a:ext cx="1476375" cy="1905000"/>
          </a:xfrm>
          <a:prstGeom prst="rect">
            <a:avLst/>
          </a:prstGeom>
          <a:noFill/>
          <a:extLst>
            <a:ext uri="{909E8E84-426E-40DD-AFC4-6F175D3DCCD1}">
              <a14:hiddenFill xmlns:a14="http://schemas.microsoft.com/office/drawing/2010/main">
                <a:solidFill>
                  <a:srgbClr val="FFFFFF"/>
                </a:solidFill>
              </a14:hiddenFill>
            </a:ext>
          </a:extLst>
        </p:spPr>
      </p:pic>
      <p:pic>
        <p:nvPicPr>
          <p:cNvPr id="96260" name="Picture 4" descr="https://cconnect.s3.amazonaws.com/wp-content/uploads/2012/02/2012-Don-Drysdale-and-Maury-Wills-Bobblehead-SGA.jpg">
            <a:extLst>
              <a:ext uri="{FF2B5EF4-FFF2-40B4-BE49-F238E27FC236}">
                <a16:creationId xmlns:a16="http://schemas.microsoft.com/office/drawing/2014/main" id="{5186DEE8-9FC1-4EC1-BD44-879606D01F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1412" y="2343986"/>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96262" name="Picture 6" descr="https://cconnect.s3.amazonaws.com/wp-content/uploads/2012/02/2012-Beer-Vendor-Bobblehead-SGA-99x300.gif">
            <a:extLst>
              <a:ext uri="{FF2B5EF4-FFF2-40B4-BE49-F238E27FC236}">
                <a16:creationId xmlns:a16="http://schemas.microsoft.com/office/drawing/2014/main" id="{B3BFF0B8-7A7F-4129-B340-250D664122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1389" y="3606464"/>
            <a:ext cx="942975" cy="2857500"/>
          </a:xfrm>
          <a:prstGeom prst="rect">
            <a:avLst/>
          </a:prstGeom>
          <a:noFill/>
          <a:extLst>
            <a:ext uri="{909E8E84-426E-40DD-AFC4-6F175D3DCCD1}">
              <a14:hiddenFill xmlns:a14="http://schemas.microsoft.com/office/drawing/2010/main">
                <a:solidFill>
                  <a:srgbClr val="FFFFFF"/>
                </a:solidFill>
              </a14:hiddenFill>
            </a:ext>
          </a:extLst>
        </p:spPr>
      </p:pic>
      <p:pic>
        <p:nvPicPr>
          <p:cNvPr id="96264" name="Picture 8" descr="2013-SGA-Felix-Hernandez-2012-Perfect-Game-Bobblehead-Seattle-Mariners-Giveaway">
            <a:extLst>
              <a:ext uri="{FF2B5EF4-FFF2-40B4-BE49-F238E27FC236}">
                <a16:creationId xmlns:a16="http://schemas.microsoft.com/office/drawing/2014/main" id="{A358B3C0-758F-4B80-9C34-1E58FB461FF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9900" y="4522788"/>
            <a:ext cx="2035256"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194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2159"/>
                                        </p:tgtEl>
                                        <p:attrNameLst>
                                          <p:attrName>style.visibility</p:attrName>
                                        </p:attrNameLst>
                                      </p:cBhvr>
                                      <p:to>
                                        <p:strVal val="visible"/>
                                      </p:to>
                                    </p:set>
                                    <p:anim calcmode="lin" valueType="num">
                                      <p:cBhvr additive="base">
                                        <p:cTn id="7" dur="500" fill="hold"/>
                                        <p:tgtEl>
                                          <p:spTgt spid="262159"/>
                                        </p:tgtEl>
                                        <p:attrNameLst>
                                          <p:attrName>ppt_x</p:attrName>
                                        </p:attrNameLst>
                                      </p:cBhvr>
                                      <p:tavLst>
                                        <p:tav tm="0">
                                          <p:val>
                                            <p:strVal val="0-#ppt_w/2"/>
                                          </p:val>
                                        </p:tav>
                                        <p:tav tm="100000">
                                          <p:val>
                                            <p:strVal val="#ppt_x"/>
                                          </p:val>
                                        </p:tav>
                                      </p:tavLst>
                                    </p:anim>
                                    <p:anim calcmode="lin" valueType="num">
                                      <p:cBhvr additive="base">
                                        <p:cTn id="8" dur="500" fill="hold"/>
                                        <p:tgtEl>
                                          <p:spTgt spid="2621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59"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a:extLst>
              <a:ext uri="{FF2B5EF4-FFF2-40B4-BE49-F238E27FC236}">
                <a16:creationId xmlns:a16="http://schemas.microsoft.com/office/drawing/2014/main" id="{A58D4CA8-FAEF-48F2-B753-4B8A70E9637A}"/>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55298" name="Group 3">
            <a:extLst>
              <a:ext uri="{FF2B5EF4-FFF2-40B4-BE49-F238E27FC236}">
                <a16:creationId xmlns:a16="http://schemas.microsoft.com/office/drawing/2014/main" id="{4969183D-AD4E-4CD7-847C-82BAFC784302}"/>
              </a:ext>
            </a:extLst>
          </p:cNvPr>
          <p:cNvGrpSpPr>
            <a:grpSpLocks/>
          </p:cNvGrpSpPr>
          <p:nvPr/>
        </p:nvGrpSpPr>
        <p:grpSpPr bwMode="auto">
          <a:xfrm>
            <a:off x="0" y="0"/>
            <a:ext cx="9144000" cy="976313"/>
            <a:chOff x="0" y="0"/>
            <a:chExt cx="5760" cy="615"/>
          </a:xfrm>
        </p:grpSpPr>
        <p:sp>
          <p:nvSpPr>
            <p:cNvPr id="55305" name="Text Box 4">
              <a:extLst>
                <a:ext uri="{FF2B5EF4-FFF2-40B4-BE49-F238E27FC236}">
                  <a16:creationId xmlns:a16="http://schemas.microsoft.com/office/drawing/2014/main" id="{202D29AF-7090-4C13-958A-0B610A906A5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5306" name="Text Box 5">
              <a:extLst>
                <a:ext uri="{FF2B5EF4-FFF2-40B4-BE49-F238E27FC236}">
                  <a16:creationId xmlns:a16="http://schemas.microsoft.com/office/drawing/2014/main" id="{571CEF7B-1832-4DD3-B727-F6EC7485F69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5299" name="Text Box 6">
            <a:extLst>
              <a:ext uri="{FF2B5EF4-FFF2-40B4-BE49-F238E27FC236}">
                <a16:creationId xmlns:a16="http://schemas.microsoft.com/office/drawing/2014/main" id="{233C96E6-7274-43AD-95A4-A1C4B1EFA14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5300" name="Rectangle 8">
            <a:extLst>
              <a:ext uri="{FF2B5EF4-FFF2-40B4-BE49-F238E27FC236}">
                <a16:creationId xmlns:a16="http://schemas.microsoft.com/office/drawing/2014/main" id="{7584E027-3981-4D61-B530-1804CC22CD0A}"/>
              </a:ext>
            </a:extLst>
          </p:cNvPr>
          <p:cNvSpPr>
            <a:spLocks noChangeArrowheads="1"/>
          </p:cNvSpPr>
          <p:nvPr/>
        </p:nvSpPr>
        <p:spPr bwMode="auto">
          <a:xfrm>
            <a:off x="2895600" y="1600200"/>
            <a:ext cx="3249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In-venue Promotion</a:t>
            </a:r>
          </a:p>
        </p:txBody>
      </p:sp>
      <p:sp>
        <p:nvSpPr>
          <p:cNvPr id="55301" name="Line 9">
            <a:extLst>
              <a:ext uri="{FF2B5EF4-FFF2-40B4-BE49-F238E27FC236}">
                <a16:creationId xmlns:a16="http://schemas.microsoft.com/office/drawing/2014/main" id="{9A8F39FD-3429-47E0-A209-B86A528B5B6B}"/>
              </a:ext>
            </a:extLst>
          </p:cNvPr>
          <p:cNvSpPr>
            <a:spLocks noChangeShapeType="1"/>
          </p:cNvSpPr>
          <p:nvPr/>
        </p:nvSpPr>
        <p:spPr bwMode="auto">
          <a:xfrm>
            <a:off x="228600" y="22860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159" name="Rectangle 15">
            <a:extLst>
              <a:ext uri="{FF2B5EF4-FFF2-40B4-BE49-F238E27FC236}">
                <a16:creationId xmlns:a16="http://schemas.microsoft.com/office/drawing/2014/main" id="{59995BE2-919A-45DC-9F0E-12EDFC165BC7}"/>
              </a:ext>
            </a:extLst>
          </p:cNvPr>
          <p:cNvSpPr>
            <a:spLocks noChangeArrowheads="1"/>
          </p:cNvSpPr>
          <p:nvPr/>
        </p:nvSpPr>
        <p:spPr bwMode="auto">
          <a:xfrm>
            <a:off x="381000" y="2655262"/>
            <a:ext cx="45720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dirty="0">
                <a:latin typeface="Verdana" panose="020B0604030504040204" pitchFamily="34" charset="0"/>
              </a:rPr>
              <a:t>The trend continued in 2018 with Major League Baseball teams hosting 140 different bobblehead nights throughout the season (which is close to double the number of bobblehead promotions the MLB offered in 2010), according to Custom Ink’s 2018 MLB promotions study</a:t>
            </a:r>
            <a:endParaRPr lang="en-US" altLang="en-US" sz="2200" dirty="0"/>
          </a:p>
        </p:txBody>
      </p:sp>
      <p:pic>
        <p:nvPicPr>
          <p:cNvPr id="55303" name="Picture 12" descr="mlb">
            <a:extLst>
              <a:ext uri="{FF2B5EF4-FFF2-40B4-BE49-F238E27FC236}">
                <a16:creationId xmlns:a16="http://schemas.microsoft.com/office/drawing/2014/main" id="{B9AF9F01-4BFE-4602-B899-055C59AA35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19200"/>
            <a:ext cx="1447800"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8" name="Picture 12" descr="Houston Astros Jose Altuve Fist Pump 8&quot; Bobblehead">
            <a:extLst>
              <a:ext uri="{FF2B5EF4-FFF2-40B4-BE49-F238E27FC236}">
                <a16:creationId xmlns:a16="http://schemas.microsoft.com/office/drawing/2014/main" id="{A0D2C5F4-4043-4A0B-91AE-53B9E7E172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626" y="2511288"/>
            <a:ext cx="3962400" cy="3962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2159"/>
                                        </p:tgtEl>
                                        <p:attrNameLst>
                                          <p:attrName>style.visibility</p:attrName>
                                        </p:attrNameLst>
                                      </p:cBhvr>
                                      <p:to>
                                        <p:strVal val="visible"/>
                                      </p:to>
                                    </p:set>
                                    <p:anim calcmode="lin" valueType="num">
                                      <p:cBhvr additive="base">
                                        <p:cTn id="7" dur="500" fill="hold"/>
                                        <p:tgtEl>
                                          <p:spTgt spid="262159"/>
                                        </p:tgtEl>
                                        <p:attrNameLst>
                                          <p:attrName>ppt_x</p:attrName>
                                        </p:attrNameLst>
                                      </p:cBhvr>
                                      <p:tavLst>
                                        <p:tav tm="0">
                                          <p:val>
                                            <p:strVal val="0-#ppt_w/2"/>
                                          </p:val>
                                        </p:tav>
                                        <p:tav tm="100000">
                                          <p:val>
                                            <p:strVal val="#ppt_x"/>
                                          </p:val>
                                        </p:tav>
                                      </p:tavLst>
                                    </p:anim>
                                    <p:anim calcmode="lin" valueType="num">
                                      <p:cBhvr additive="base">
                                        <p:cTn id="8" dur="500" fill="hold"/>
                                        <p:tgtEl>
                                          <p:spTgt spid="2621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59"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a:extLst>
              <a:ext uri="{FF2B5EF4-FFF2-40B4-BE49-F238E27FC236}">
                <a16:creationId xmlns:a16="http://schemas.microsoft.com/office/drawing/2014/main" id="{FBEDFC9C-0806-4EA8-9798-99E855DC6340}"/>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56322" name="Group 3">
            <a:extLst>
              <a:ext uri="{FF2B5EF4-FFF2-40B4-BE49-F238E27FC236}">
                <a16:creationId xmlns:a16="http://schemas.microsoft.com/office/drawing/2014/main" id="{4C4D01A2-6238-4077-BF5B-74E6C55EDDC7}"/>
              </a:ext>
            </a:extLst>
          </p:cNvPr>
          <p:cNvGrpSpPr>
            <a:grpSpLocks/>
          </p:cNvGrpSpPr>
          <p:nvPr/>
        </p:nvGrpSpPr>
        <p:grpSpPr bwMode="auto">
          <a:xfrm>
            <a:off x="0" y="0"/>
            <a:ext cx="9144000" cy="976313"/>
            <a:chOff x="0" y="0"/>
            <a:chExt cx="5760" cy="615"/>
          </a:xfrm>
        </p:grpSpPr>
        <p:sp>
          <p:nvSpPr>
            <p:cNvPr id="56330" name="Text Box 4">
              <a:extLst>
                <a:ext uri="{FF2B5EF4-FFF2-40B4-BE49-F238E27FC236}">
                  <a16:creationId xmlns:a16="http://schemas.microsoft.com/office/drawing/2014/main" id="{EC6F34BB-CB19-4C57-A3D5-8E06A492A4B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6331" name="Text Box 5">
              <a:extLst>
                <a:ext uri="{FF2B5EF4-FFF2-40B4-BE49-F238E27FC236}">
                  <a16:creationId xmlns:a16="http://schemas.microsoft.com/office/drawing/2014/main" id="{FE5BB80E-6AD8-4844-9118-9556EDC9B91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6323" name="Text Box 6">
            <a:extLst>
              <a:ext uri="{FF2B5EF4-FFF2-40B4-BE49-F238E27FC236}">
                <a16:creationId xmlns:a16="http://schemas.microsoft.com/office/drawing/2014/main" id="{CCDEDCD1-0409-4660-9BA3-0D8FE75645D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6324" name="Rectangle 8">
            <a:extLst>
              <a:ext uri="{FF2B5EF4-FFF2-40B4-BE49-F238E27FC236}">
                <a16:creationId xmlns:a16="http://schemas.microsoft.com/office/drawing/2014/main" id="{8ACACFA9-70B0-4CF4-91FB-D807708CA289}"/>
              </a:ext>
            </a:extLst>
          </p:cNvPr>
          <p:cNvSpPr>
            <a:spLocks noChangeArrowheads="1"/>
          </p:cNvSpPr>
          <p:nvPr/>
        </p:nvSpPr>
        <p:spPr bwMode="auto">
          <a:xfrm>
            <a:off x="2895600" y="1600200"/>
            <a:ext cx="3249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In-venue Promotion</a:t>
            </a:r>
          </a:p>
        </p:txBody>
      </p:sp>
      <p:sp>
        <p:nvSpPr>
          <p:cNvPr id="56325" name="Line 9">
            <a:extLst>
              <a:ext uri="{FF2B5EF4-FFF2-40B4-BE49-F238E27FC236}">
                <a16:creationId xmlns:a16="http://schemas.microsoft.com/office/drawing/2014/main" id="{3259F344-A84A-4882-BF51-CFC5DCF5BBD3}"/>
              </a:ext>
            </a:extLst>
          </p:cNvPr>
          <p:cNvSpPr>
            <a:spLocks noChangeShapeType="1"/>
          </p:cNvSpPr>
          <p:nvPr/>
        </p:nvSpPr>
        <p:spPr bwMode="auto">
          <a:xfrm>
            <a:off x="228600" y="22860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159" name="Rectangle 15">
            <a:extLst>
              <a:ext uri="{FF2B5EF4-FFF2-40B4-BE49-F238E27FC236}">
                <a16:creationId xmlns:a16="http://schemas.microsoft.com/office/drawing/2014/main" id="{21D28CA4-1196-4DC2-9BA2-28B5D8A7BFCD}"/>
              </a:ext>
            </a:extLst>
          </p:cNvPr>
          <p:cNvSpPr>
            <a:spLocks noChangeArrowheads="1"/>
          </p:cNvSpPr>
          <p:nvPr/>
        </p:nvSpPr>
        <p:spPr bwMode="auto">
          <a:xfrm>
            <a:off x="228600" y="2635250"/>
            <a:ext cx="59436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latin typeface="Verdana" panose="020B0604030504040204" pitchFamily="34" charset="0"/>
              </a:rPr>
              <a:t>Bobbleheads promotions have run the gamut on traditional giveaways featuring the likeness of popular players to more unconventional variations like the Lake Elsinore Storm’s promotion of an Arnold Schwartzenegger bobble-biceps and Washington National’s Jayson Werth bobble beard.</a:t>
            </a:r>
          </a:p>
        </p:txBody>
      </p:sp>
      <p:pic>
        <p:nvPicPr>
          <p:cNvPr id="56327" name="Picture 10" descr="mlb">
            <a:extLst>
              <a:ext uri="{FF2B5EF4-FFF2-40B4-BE49-F238E27FC236}">
                <a16:creationId xmlns:a16="http://schemas.microsoft.com/office/drawing/2014/main" id="{73B35ED3-F658-4E91-958E-BF96731EBD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19200"/>
            <a:ext cx="1447800"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8" name="Picture 12" descr="9">
            <a:extLst>
              <a:ext uri="{FF2B5EF4-FFF2-40B4-BE49-F238E27FC236}">
                <a16:creationId xmlns:a16="http://schemas.microsoft.com/office/drawing/2014/main" id="{B8F62A72-8E41-45D2-B362-B664A5B579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2514600"/>
            <a:ext cx="2324100"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9" name="Picture 13" descr="10">
            <a:extLst>
              <a:ext uri="{FF2B5EF4-FFF2-40B4-BE49-F238E27FC236}">
                <a16:creationId xmlns:a16="http://schemas.microsoft.com/office/drawing/2014/main" id="{632401E2-04FE-4475-A68A-50C89798DA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3962400"/>
            <a:ext cx="1763713"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2159"/>
                                        </p:tgtEl>
                                        <p:attrNameLst>
                                          <p:attrName>style.visibility</p:attrName>
                                        </p:attrNameLst>
                                      </p:cBhvr>
                                      <p:to>
                                        <p:strVal val="visible"/>
                                      </p:to>
                                    </p:set>
                                    <p:anim calcmode="lin" valueType="num">
                                      <p:cBhvr additive="base">
                                        <p:cTn id="7" dur="500" fill="hold"/>
                                        <p:tgtEl>
                                          <p:spTgt spid="262159"/>
                                        </p:tgtEl>
                                        <p:attrNameLst>
                                          <p:attrName>ppt_x</p:attrName>
                                        </p:attrNameLst>
                                      </p:cBhvr>
                                      <p:tavLst>
                                        <p:tav tm="0">
                                          <p:val>
                                            <p:strVal val="0-#ppt_w/2"/>
                                          </p:val>
                                        </p:tav>
                                        <p:tav tm="100000">
                                          <p:val>
                                            <p:strVal val="#ppt_x"/>
                                          </p:val>
                                        </p:tav>
                                      </p:tavLst>
                                    </p:anim>
                                    <p:anim calcmode="lin" valueType="num">
                                      <p:cBhvr additive="base">
                                        <p:cTn id="8" dur="500" fill="hold"/>
                                        <p:tgtEl>
                                          <p:spTgt spid="2621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5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a:extLst>
              <a:ext uri="{FF2B5EF4-FFF2-40B4-BE49-F238E27FC236}">
                <a16:creationId xmlns:a16="http://schemas.microsoft.com/office/drawing/2014/main" id="{8A2E9A9F-0066-4137-9CE9-6D89D9738C28}"/>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57346" name="Group 3">
            <a:extLst>
              <a:ext uri="{FF2B5EF4-FFF2-40B4-BE49-F238E27FC236}">
                <a16:creationId xmlns:a16="http://schemas.microsoft.com/office/drawing/2014/main" id="{9B7A9B7A-5F42-4548-AFA6-B5EF2A9508FE}"/>
              </a:ext>
            </a:extLst>
          </p:cNvPr>
          <p:cNvGrpSpPr>
            <a:grpSpLocks/>
          </p:cNvGrpSpPr>
          <p:nvPr/>
        </p:nvGrpSpPr>
        <p:grpSpPr bwMode="auto">
          <a:xfrm>
            <a:off x="0" y="0"/>
            <a:ext cx="9144000" cy="976313"/>
            <a:chOff x="0" y="0"/>
            <a:chExt cx="5760" cy="615"/>
          </a:xfrm>
        </p:grpSpPr>
        <p:sp>
          <p:nvSpPr>
            <p:cNvPr id="57353" name="Text Box 4">
              <a:extLst>
                <a:ext uri="{FF2B5EF4-FFF2-40B4-BE49-F238E27FC236}">
                  <a16:creationId xmlns:a16="http://schemas.microsoft.com/office/drawing/2014/main" id="{32EDB7CD-FCE2-4ED7-8161-465EE7562D3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7354" name="Text Box 5">
              <a:extLst>
                <a:ext uri="{FF2B5EF4-FFF2-40B4-BE49-F238E27FC236}">
                  <a16:creationId xmlns:a16="http://schemas.microsoft.com/office/drawing/2014/main" id="{50B64CF1-A328-4E61-A961-D7BA1A5E244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7347" name="Text Box 6">
            <a:extLst>
              <a:ext uri="{FF2B5EF4-FFF2-40B4-BE49-F238E27FC236}">
                <a16:creationId xmlns:a16="http://schemas.microsoft.com/office/drawing/2014/main" id="{3FB7098E-DD24-4808-8F97-94AC52AED6E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7348" name="Rectangle 8">
            <a:extLst>
              <a:ext uri="{FF2B5EF4-FFF2-40B4-BE49-F238E27FC236}">
                <a16:creationId xmlns:a16="http://schemas.microsoft.com/office/drawing/2014/main" id="{961F3D64-181C-45E1-AB01-9FCEC441E62E}"/>
              </a:ext>
            </a:extLst>
          </p:cNvPr>
          <p:cNvSpPr>
            <a:spLocks noChangeArrowheads="1"/>
          </p:cNvSpPr>
          <p:nvPr/>
        </p:nvSpPr>
        <p:spPr bwMode="auto">
          <a:xfrm>
            <a:off x="2895600" y="1600200"/>
            <a:ext cx="3249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In-venue Promotion</a:t>
            </a:r>
          </a:p>
        </p:txBody>
      </p:sp>
      <p:sp>
        <p:nvSpPr>
          <p:cNvPr id="57349" name="Line 9">
            <a:extLst>
              <a:ext uri="{FF2B5EF4-FFF2-40B4-BE49-F238E27FC236}">
                <a16:creationId xmlns:a16="http://schemas.microsoft.com/office/drawing/2014/main" id="{10FB1E57-719E-4703-AC7B-1084FB8D8C0D}"/>
              </a:ext>
            </a:extLst>
          </p:cNvPr>
          <p:cNvSpPr>
            <a:spLocks noChangeShapeType="1"/>
          </p:cNvSpPr>
          <p:nvPr/>
        </p:nvSpPr>
        <p:spPr bwMode="auto">
          <a:xfrm>
            <a:off x="228600" y="22860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159" name="Rectangle 15">
            <a:extLst>
              <a:ext uri="{FF2B5EF4-FFF2-40B4-BE49-F238E27FC236}">
                <a16:creationId xmlns:a16="http://schemas.microsoft.com/office/drawing/2014/main" id="{AA8299ED-6505-49B2-99CF-0F4BF5319668}"/>
              </a:ext>
            </a:extLst>
          </p:cNvPr>
          <p:cNvSpPr>
            <a:spLocks noChangeArrowheads="1"/>
          </p:cNvSpPr>
          <p:nvPr/>
        </p:nvSpPr>
        <p:spPr bwMode="auto">
          <a:xfrm>
            <a:off x="220133" y="3303588"/>
            <a:ext cx="51054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dirty="0">
                <a:latin typeface="Verdana" panose="020B0604030504040204" pitchFamily="34" charset="0"/>
              </a:rPr>
              <a:t>A garden gnome giveaway that resembled the New York Mets’ star pitcher, Noah Syndergaard, helped the team attract the largest crowd in Citi Field history</a:t>
            </a:r>
          </a:p>
        </p:txBody>
      </p:sp>
      <p:pic>
        <p:nvPicPr>
          <p:cNvPr id="57351" name="Picture 10" descr="mlb">
            <a:extLst>
              <a:ext uri="{FF2B5EF4-FFF2-40B4-BE49-F238E27FC236}">
                <a16:creationId xmlns:a16="http://schemas.microsoft.com/office/drawing/2014/main" id="{CB5CC2D1-5DEB-40F5-837D-3A64BE6210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19200"/>
            <a:ext cx="1447800"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2" name="Picture 1" descr="gnomeweb1s-1-web.jpg">
            <a:extLst>
              <a:ext uri="{FF2B5EF4-FFF2-40B4-BE49-F238E27FC236}">
                <a16:creationId xmlns:a16="http://schemas.microsoft.com/office/drawing/2014/main" id="{ECB0B0C9-BB5E-4AD1-842D-3524194749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2590800"/>
            <a:ext cx="2514600"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2159"/>
                                        </p:tgtEl>
                                        <p:attrNameLst>
                                          <p:attrName>style.visibility</p:attrName>
                                        </p:attrNameLst>
                                      </p:cBhvr>
                                      <p:to>
                                        <p:strVal val="visible"/>
                                      </p:to>
                                    </p:set>
                                    <p:anim calcmode="lin" valueType="num">
                                      <p:cBhvr additive="base">
                                        <p:cTn id="7" dur="500" fill="hold"/>
                                        <p:tgtEl>
                                          <p:spTgt spid="262159"/>
                                        </p:tgtEl>
                                        <p:attrNameLst>
                                          <p:attrName>ppt_x</p:attrName>
                                        </p:attrNameLst>
                                      </p:cBhvr>
                                      <p:tavLst>
                                        <p:tav tm="0">
                                          <p:val>
                                            <p:strVal val="0-#ppt_w/2"/>
                                          </p:val>
                                        </p:tav>
                                        <p:tav tm="100000">
                                          <p:val>
                                            <p:strVal val="#ppt_x"/>
                                          </p:val>
                                        </p:tav>
                                      </p:tavLst>
                                    </p:anim>
                                    <p:anim calcmode="lin" valueType="num">
                                      <p:cBhvr additive="base">
                                        <p:cTn id="8" dur="500" fill="hold"/>
                                        <p:tgtEl>
                                          <p:spTgt spid="2621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5">
            <a:extLst>
              <a:ext uri="{FF2B5EF4-FFF2-40B4-BE49-F238E27FC236}">
                <a16:creationId xmlns:a16="http://schemas.microsoft.com/office/drawing/2014/main" id="{22E15A6F-98C6-48F1-A6EF-D51ECB27E6C8}"/>
              </a:ext>
            </a:extLst>
          </p:cNvPr>
          <p:cNvSpPr>
            <a:spLocks noChangeArrowheads="1"/>
          </p:cNvSpPr>
          <p:nvPr/>
        </p:nvSpPr>
        <p:spPr bwMode="auto">
          <a:xfrm>
            <a:off x="674688" y="1874838"/>
            <a:ext cx="7753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The goals of sports and entertainment promotion</a:t>
            </a:r>
          </a:p>
        </p:txBody>
      </p:sp>
      <p:sp>
        <p:nvSpPr>
          <p:cNvPr id="120838" name="Rectangle 6">
            <a:extLst>
              <a:ext uri="{FF2B5EF4-FFF2-40B4-BE49-F238E27FC236}">
                <a16:creationId xmlns:a16="http://schemas.microsoft.com/office/drawing/2014/main" id="{7B79F694-4154-4D09-AB21-F32970319685}"/>
              </a:ext>
            </a:extLst>
          </p:cNvPr>
          <p:cNvSpPr>
            <a:spLocks noChangeArrowheads="1"/>
          </p:cNvSpPr>
          <p:nvPr/>
        </p:nvSpPr>
        <p:spPr bwMode="auto">
          <a:xfrm>
            <a:off x="990600" y="3200400"/>
            <a:ext cx="70104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28600">
              <a:tabLst>
                <a:tab pos="685800" algn="l"/>
              </a:tabLst>
              <a:defRPr sz="2400">
                <a:solidFill>
                  <a:schemeClr val="tx1"/>
                </a:solidFill>
                <a:latin typeface="Arial" panose="020B0604020202020204" pitchFamily="34" charset="0"/>
                <a:ea typeface="MS PGothic" panose="020B0600070205080204" pitchFamily="34" charset="-128"/>
              </a:defRPr>
            </a:lvl1pPr>
            <a:lvl2pPr marL="742950" indent="-285750">
              <a:tabLst>
                <a:tab pos="685800" algn="l"/>
              </a:tabLst>
              <a:defRPr sz="2400">
                <a:solidFill>
                  <a:schemeClr val="tx1"/>
                </a:solidFill>
                <a:latin typeface="Arial" panose="020B0604020202020204" pitchFamily="34" charset="0"/>
                <a:ea typeface="MS PGothic" panose="020B0600070205080204" pitchFamily="34" charset="-128"/>
              </a:defRPr>
            </a:lvl2pPr>
            <a:lvl3pPr marL="1143000" indent="-228600">
              <a:tabLst>
                <a:tab pos="685800" algn="l"/>
              </a:tabLst>
              <a:defRPr sz="2400">
                <a:solidFill>
                  <a:schemeClr val="tx1"/>
                </a:solidFill>
                <a:latin typeface="Arial" panose="020B0604020202020204" pitchFamily="34" charset="0"/>
                <a:ea typeface="MS PGothic" panose="020B0600070205080204" pitchFamily="34" charset="-128"/>
              </a:defRPr>
            </a:lvl3pPr>
            <a:lvl4pPr marL="1600200" indent="-228600">
              <a:tabLst>
                <a:tab pos="685800" algn="l"/>
              </a:tabLst>
              <a:defRPr sz="2400">
                <a:solidFill>
                  <a:schemeClr val="tx1"/>
                </a:solidFill>
                <a:latin typeface="Arial" panose="020B0604020202020204" pitchFamily="34" charset="0"/>
                <a:ea typeface="MS PGothic" panose="020B0600070205080204" pitchFamily="34" charset="-128"/>
              </a:defRPr>
            </a:lvl4pPr>
            <a:lvl5pPr marL="2057400" indent="-228600">
              <a:tabLst>
                <a:tab pos="685800" algn="l"/>
              </a:tabLst>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Generating sales</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Attracting a targeted audience</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Helping to create a positive image</a:t>
            </a:r>
          </a:p>
        </p:txBody>
      </p:sp>
      <p:sp>
        <p:nvSpPr>
          <p:cNvPr id="20483" name="Line 7">
            <a:extLst>
              <a:ext uri="{FF2B5EF4-FFF2-40B4-BE49-F238E27FC236}">
                <a16:creationId xmlns:a16="http://schemas.microsoft.com/office/drawing/2014/main" id="{CD72A776-3462-447D-AFE3-8A2253B3D607}"/>
              </a:ext>
            </a:extLst>
          </p:cNvPr>
          <p:cNvSpPr>
            <a:spLocks noChangeShapeType="1"/>
          </p:cNvSpPr>
          <p:nvPr/>
        </p:nvSpPr>
        <p:spPr bwMode="auto">
          <a:xfrm>
            <a:off x="228600" y="26670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84" name="Rectangle 8">
            <a:extLst>
              <a:ext uri="{FF2B5EF4-FFF2-40B4-BE49-F238E27FC236}">
                <a16:creationId xmlns:a16="http://schemas.microsoft.com/office/drawing/2014/main" id="{040372D7-64C7-4BC3-B27F-9174C83A2615}"/>
              </a:ext>
            </a:extLst>
          </p:cNvPr>
          <p:cNvSpPr>
            <a:spLocks noChangeArrowheads="1"/>
          </p:cNvSpPr>
          <p:nvPr/>
        </p:nvSpPr>
        <p:spPr bwMode="auto">
          <a:xfrm>
            <a:off x="3505200" y="990600"/>
            <a:ext cx="2006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20485" name="Group 10">
            <a:extLst>
              <a:ext uri="{FF2B5EF4-FFF2-40B4-BE49-F238E27FC236}">
                <a16:creationId xmlns:a16="http://schemas.microsoft.com/office/drawing/2014/main" id="{4D1328BA-15D0-45AF-9D79-266A391682BD}"/>
              </a:ext>
            </a:extLst>
          </p:cNvPr>
          <p:cNvGrpSpPr>
            <a:grpSpLocks/>
          </p:cNvGrpSpPr>
          <p:nvPr/>
        </p:nvGrpSpPr>
        <p:grpSpPr bwMode="auto">
          <a:xfrm>
            <a:off x="0" y="0"/>
            <a:ext cx="9144000" cy="976313"/>
            <a:chOff x="0" y="0"/>
            <a:chExt cx="5760" cy="615"/>
          </a:xfrm>
        </p:grpSpPr>
        <p:sp>
          <p:nvSpPr>
            <p:cNvPr id="20487" name="Text Box 11">
              <a:extLst>
                <a:ext uri="{FF2B5EF4-FFF2-40B4-BE49-F238E27FC236}">
                  <a16:creationId xmlns:a16="http://schemas.microsoft.com/office/drawing/2014/main" id="{43859508-2389-4491-95C6-D9B1FBCAEDD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20488" name="Text Box 12">
              <a:extLst>
                <a:ext uri="{FF2B5EF4-FFF2-40B4-BE49-F238E27FC236}">
                  <a16:creationId xmlns:a16="http://schemas.microsoft.com/office/drawing/2014/main" id="{41B31FD8-7F0F-4183-B329-73BCE2914CD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20486" name="Text Box 13">
            <a:extLst>
              <a:ext uri="{FF2B5EF4-FFF2-40B4-BE49-F238E27FC236}">
                <a16:creationId xmlns:a16="http://schemas.microsoft.com/office/drawing/2014/main" id="{0478E0EA-2206-48C5-A0B9-C60D3931F0A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20838">
                                            <p:txEl>
                                              <p:pRg st="0" end="0"/>
                                            </p:txEl>
                                          </p:spTgt>
                                        </p:tgtEl>
                                        <p:attrNameLst>
                                          <p:attrName>style.visibility</p:attrName>
                                        </p:attrNameLst>
                                      </p:cBhvr>
                                      <p:to>
                                        <p:strVal val="visible"/>
                                      </p:to>
                                    </p:set>
                                    <p:anim calcmode="lin" valueType="num">
                                      <p:cBhvr additive="base">
                                        <p:cTn id="7" dur="500" fill="hold"/>
                                        <p:tgtEl>
                                          <p:spTgt spid="12083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0838">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20838">
                                            <p:txEl>
                                              <p:pRg st="2" end="2"/>
                                            </p:txEl>
                                          </p:spTgt>
                                        </p:tgtEl>
                                        <p:attrNameLst>
                                          <p:attrName>style.visibility</p:attrName>
                                        </p:attrNameLst>
                                      </p:cBhvr>
                                      <p:to>
                                        <p:strVal val="visible"/>
                                      </p:to>
                                    </p:set>
                                    <p:anim calcmode="lin" valueType="num">
                                      <p:cBhvr additive="base">
                                        <p:cTn id="12" dur="500" fill="hold"/>
                                        <p:tgtEl>
                                          <p:spTgt spid="120838">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20838">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20838">
                                            <p:txEl>
                                              <p:pRg st="4" end="4"/>
                                            </p:txEl>
                                          </p:spTgt>
                                        </p:tgtEl>
                                        <p:attrNameLst>
                                          <p:attrName>style.visibility</p:attrName>
                                        </p:attrNameLst>
                                      </p:cBhvr>
                                      <p:to>
                                        <p:strVal val="visible"/>
                                      </p:to>
                                    </p:set>
                                    <p:anim calcmode="lin" valueType="num">
                                      <p:cBhvr additive="base">
                                        <p:cTn id="17" dur="500" fill="hold"/>
                                        <p:tgtEl>
                                          <p:spTgt spid="120838">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20838">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a:extLst>
              <a:ext uri="{FF2B5EF4-FFF2-40B4-BE49-F238E27FC236}">
                <a16:creationId xmlns:a16="http://schemas.microsoft.com/office/drawing/2014/main" id="{8A2E9A9F-0066-4137-9CE9-6D89D9738C28}"/>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57346" name="Group 3">
            <a:extLst>
              <a:ext uri="{FF2B5EF4-FFF2-40B4-BE49-F238E27FC236}">
                <a16:creationId xmlns:a16="http://schemas.microsoft.com/office/drawing/2014/main" id="{9B7A9B7A-5F42-4548-AFA6-B5EF2A9508FE}"/>
              </a:ext>
            </a:extLst>
          </p:cNvPr>
          <p:cNvGrpSpPr>
            <a:grpSpLocks/>
          </p:cNvGrpSpPr>
          <p:nvPr/>
        </p:nvGrpSpPr>
        <p:grpSpPr bwMode="auto">
          <a:xfrm>
            <a:off x="0" y="0"/>
            <a:ext cx="9144000" cy="976313"/>
            <a:chOff x="0" y="0"/>
            <a:chExt cx="5760" cy="615"/>
          </a:xfrm>
        </p:grpSpPr>
        <p:sp>
          <p:nvSpPr>
            <p:cNvPr id="57353" name="Text Box 4">
              <a:extLst>
                <a:ext uri="{FF2B5EF4-FFF2-40B4-BE49-F238E27FC236}">
                  <a16:creationId xmlns:a16="http://schemas.microsoft.com/office/drawing/2014/main" id="{32EDB7CD-FCE2-4ED7-8161-465EE7562D3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7354" name="Text Box 5">
              <a:extLst>
                <a:ext uri="{FF2B5EF4-FFF2-40B4-BE49-F238E27FC236}">
                  <a16:creationId xmlns:a16="http://schemas.microsoft.com/office/drawing/2014/main" id="{50B64CF1-A328-4E61-A961-D7BA1A5E244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7347" name="Text Box 6">
            <a:extLst>
              <a:ext uri="{FF2B5EF4-FFF2-40B4-BE49-F238E27FC236}">
                <a16:creationId xmlns:a16="http://schemas.microsoft.com/office/drawing/2014/main" id="{3FB7098E-DD24-4808-8F97-94AC52AED6E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7348" name="Rectangle 8">
            <a:extLst>
              <a:ext uri="{FF2B5EF4-FFF2-40B4-BE49-F238E27FC236}">
                <a16:creationId xmlns:a16="http://schemas.microsoft.com/office/drawing/2014/main" id="{961F3D64-181C-45E1-AB01-9FCEC441E62E}"/>
              </a:ext>
            </a:extLst>
          </p:cNvPr>
          <p:cNvSpPr>
            <a:spLocks noChangeArrowheads="1"/>
          </p:cNvSpPr>
          <p:nvPr/>
        </p:nvSpPr>
        <p:spPr bwMode="auto">
          <a:xfrm>
            <a:off x="2895600" y="1600200"/>
            <a:ext cx="3249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In-venue Promotion</a:t>
            </a:r>
          </a:p>
        </p:txBody>
      </p:sp>
      <p:sp>
        <p:nvSpPr>
          <p:cNvPr id="57349" name="Line 9">
            <a:extLst>
              <a:ext uri="{FF2B5EF4-FFF2-40B4-BE49-F238E27FC236}">
                <a16:creationId xmlns:a16="http://schemas.microsoft.com/office/drawing/2014/main" id="{10FB1E57-719E-4703-AC7B-1084FB8D8C0D}"/>
              </a:ext>
            </a:extLst>
          </p:cNvPr>
          <p:cNvSpPr>
            <a:spLocks noChangeShapeType="1"/>
          </p:cNvSpPr>
          <p:nvPr/>
        </p:nvSpPr>
        <p:spPr bwMode="auto">
          <a:xfrm>
            <a:off x="228600" y="22860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159" name="Rectangle 15">
            <a:extLst>
              <a:ext uri="{FF2B5EF4-FFF2-40B4-BE49-F238E27FC236}">
                <a16:creationId xmlns:a16="http://schemas.microsoft.com/office/drawing/2014/main" id="{AA8299ED-6505-49B2-99CF-0F4BF5319668}"/>
              </a:ext>
            </a:extLst>
          </p:cNvPr>
          <p:cNvSpPr>
            <a:spLocks noChangeArrowheads="1"/>
          </p:cNvSpPr>
          <p:nvPr/>
        </p:nvSpPr>
        <p:spPr bwMode="auto">
          <a:xfrm>
            <a:off x="262467" y="2514601"/>
            <a:ext cx="8458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dirty="0">
                <a:solidFill>
                  <a:schemeClr val="accent6"/>
                </a:solidFill>
                <a:latin typeface="Verdana" panose="020B0604030504040204" pitchFamily="34" charset="0"/>
              </a:rPr>
              <a:t>Major League Soccer’s NYCFC club invested a “mid-six figures” for promotional giveaways for the 2020 season, representing a significant emphasis in creating ways to attract more fans to the stadium</a:t>
            </a:r>
          </a:p>
        </p:txBody>
      </p:sp>
      <p:pic>
        <p:nvPicPr>
          <p:cNvPr id="3074" name="Picture 2" descr="NYCFC Announces 2020 Theme Games | New York City FC">
            <a:extLst>
              <a:ext uri="{FF2B5EF4-FFF2-40B4-BE49-F238E27FC236}">
                <a16:creationId xmlns:a16="http://schemas.microsoft.com/office/drawing/2014/main" id="{57665574-2160-4D40-ADDB-BA4F3ECFB6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700" y="4372292"/>
            <a:ext cx="4343400" cy="1876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09469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2159"/>
                                        </p:tgtEl>
                                        <p:attrNameLst>
                                          <p:attrName>style.visibility</p:attrName>
                                        </p:attrNameLst>
                                      </p:cBhvr>
                                      <p:to>
                                        <p:strVal val="visible"/>
                                      </p:to>
                                    </p:set>
                                    <p:anim calcmode="lin" valueType="num">
                                      <p:cBhvr additive="base">
                                        <p:cTn id="7" dur="500" fill="hold"/>
                                        <p:tgtEl>
                                          <p:spTgt spid="262159"/>
                                        </p:tgtEl>
                                        <p:attrNameLst>
                                          <p:attrName>ppt_x</p:attrName>
                                        </p:attrNameLst>
                                      </p:cBhvr>
                                      <p:tavLst>
                                        <p:tav tm="0">
                                          <p:val>
                                            <p:strVal val="0-#ppt_w/2"/>
                                          </p:val>
                                        </p:tav>
                                        <p:tav tm="100000">
                                          <p:val>
                                            <p:strVal val="#ppt_x"/>
                                          </p:val>
                                        </p:tav>
                                      </p:tavLst>
                                    </p:anim>
                                    <p:anim calcmode="lin" valueType="num">
                                      <p:cBhvr additive="base">
                                        <p:cTn id="8" dur="500" fill="hold"/>
                                        <p:tgtEl>
                                          <p:spTgt spid="2621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5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69" name="Group 6">
            <a:extLst>
              <a:ext uri="{FF2B5EF4-FFF2-40B4-BE49-F238E27FC236}">
                <a16:creationId xmlns:a16="http://schemas.microsoft.com/office/drawing/2014/main" id="{BA18A91E-3886-424B-A396-90CC516B1ADD}"/>
              </a:ext>
            </a:extLst>
          </p:cNvPr>
          <p:cNvGrpSpPr>
            <a:grpSpLocks/>
          </p:cNvGrpSpPr>
          <p:nvPr/>
        </p:nvGrpSpPr>
        <p:grpSpPr bwMode="auto">
          <a:xfrm>
            <a:off x="0" y="0"/>
            <a:ext cx="9144000" cy="976313"/>
            <a:chOff x="0" y="0"/>
            <a:chExt cx="5760" cy="615"/>
          </a:xfrm>
        </p:grpSpPr>
        <p:sp>
          <p:nvSpPr>
            <p:cNvPr id="58375" name="Text Box 7">
              <a:extLst>
                <a:ext uri="{FF2B5EF4-FFF2-40B4-BE49-F238E27FC236}">
                  <a16:creationId xmlns:a16="http://schemas.microsoft.com/office/drawing/2014/main" id="{D22919AA-E518-4973-903C-9EF50CA2509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8376" name="Text Box 8">
              <a:extLst>
                <a:ext uri="{FF2B5EF4-FFF2-40B4-BE49-F238E27FC236}">
                  <a16:creationId xmlns:a16="http://schemas.microsoft.com/office/drawing/2014/main" id="{33073452-7A0D-4A29-9DC1-127D8A12F3F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8370" name="Text Box 9">
            <a:extLst>
              <a:ext uri="{FF2B5EF4-FFF2-40B4-BE49-F238E27FC236}">
                <a16:creationId xmlns:a16="http://schemas.microsoft.com/office/drawing/2014/main" id="{79DFD3C2-4719-426B-B256-A15BF7DC2D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8371" name="Rectangle 12">
            <a:extLst>
              <a:ext uri="{FF2B5EF4-FFF2-40B4-BE49-F238E27FC236}">
                <a16:creationId xmlns:a16="http://schemas.microsoft.com/office/drawing/2014/main" id="{F54B8749-C0E2-4DDA-8FDE-4BCA028F8816}"/>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sp>
        <p:nvSpPr>
          <p:cNvPr id="219149" name="Rectangle 13">
            <a:extLst>
              <a:ext uri="{FF2B5EF4-FFF2-40B4-BE49-F238E27FC236}">
                <a16:creationId xmlns:a16="http://schemas.microsoft.com/office/drawing/2014/main" id="{6FFB4536-A58F-4732-859C-9BDBF2223CF5}"/>
              </a:ext>
            </a:extLst>
          </p:cNvPr>
          <p:cNvSpPr>
            <a:spLocks noChangeArrowheads="1"/>
          </p:cNvSpPr>
          <p:nvPr/>
        </p:nvSpPr>
        <p:spPr bwMode="auto">
          <a:xfrm>
            <a:off x="4953000" y="2819400"/>
            <a:ext cx="40386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Event Promotions:</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Event promotions focus on a single event, as opposed to multiple events</a:t>
            </a:r>
          </a:p>
        </p:txBody>
      </p:sp>
      <p:sp>
        <p:nvSpPr>
          <p:cNvPr id="219150" name="Line 14">
            <a:extLst>
              <a:ext uri="{FF2B5EF4-FFF2-40B4-BE49-F238E27FC236}">
                <a16:creationId xmlns:a16="http://schemas.microsoft.com/office/drawing/2014/main" id="{B8545020-4C17-4668-99E9-1FFB6A223721}"/>
              </a:ext>
            </a:extLst>
          </p:cNvPr>
          <p:cNvSpPr>
            <a:spLocks noChangeShapeType="1"/>
          </p:cNvSpPr>
          <p:nvPr/>
        </p:nvSpPr>
        <p:spPr bwMode="auto">
          <a:xfrm>
            <a:off x="4648200" y="1828800"/>
            <a:ext cx="0" cy="4267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151" name="Rectangle 15">
            <a:extLst>
              <a:ext uri="{FF2B5EF4-FFF2-40B4-BE49-F238E27FC236}">
                <a16:creationId xmlns:a16="http://schemas.microsoft.com/office/drawing/2014/main" id="{04134926-18F3-4F9C-B68F-DDCF8063C54D}"/>
              </a:ext>
            </a:extLst>
          </p:cNvPr>
          <p:cNvSpPr>
            <a:spLocks noChangeArrowheads="1"/>
          </p:cNvSpPr>
          <p:nvPr/>
        </p:nvSpPr>
        <p:spPr bwMode="auto">
          <a:xfrm>
            <a:off x="228600" y="2970213"/>
            <a:ext cx="42672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Could include fireworks displays, film sneak previews, entertainment acts and special appearances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9149"/>
                                        </p:tgtEl>
                                        <p:attrNameLst>
                                          <p:attrName>style.visibility</p:attrName>
                                        </p:attrNameLst>
                                      </p:cBhvr>
                                      <p:to>
                                        <p:strVal val="visible"/>
                                      </p:to>
                                    </p:set>
                                    <p:anim calcmode="lin" valueType="num">
                                      <p:cBhvr additive="base">
                                        <p:cTn id="7" dur="500" fill="hold"/>
                                        <p:tgtEl>
                                          <p:spTgt spid="219149"/>
                                        </p:tgtEl>
                                        <p:attrNameLst>
                                          <p:attrName>ppt_x</p:attrName>
                                        </p:attrNameLst>
                                      </p:cBhvr>
                                      <p:tavLst>
                                        <p:tav tm="0">
                                          <p:val>
                                            <p:strVal val="1+#ppt_w/2"/>
                                          </p:val>
                                        </p:tav>
                                        <p:tav tm="100000">
                                          <p:val>
                                            <p:strVal val="#ppt_x"/>
                                          </p:val>
                                        </p:tav>
                                      </p:tavLst>
                                    </p:anim>
                                    <p:anim calcmode="lin" valueType="num">
                                      <p:cBhvr additive="base">
                                        <p:cTn id="8" dur="500" fill="hold"/>
                                        <p:tgtEl>
                                          <p:spTgt spid="219149"/>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19150"/>
                                        </p:tgtEl>
                                        <p:attrNameLst>
                                          <p:attrName>style.visibility</p:attrName>
                                        </p:attrNameLst>
                                      </p:cBhvr>
                                      <p:to>
                                        <p:strVal val="visible"/>
                                      </p:to>
                                    </p:set>
                                    <p:animEffect transition="in" filter="dissolve">
                                      <p:cBhvr>
                                        <p:cTn id="11" dur="500"/>
                                        <p:tgtEl>
                                          <p:spTgt spid="219150"/>
                                        </p:tgtEl>
                                      </p:cBhvr>
                                    </p:animEffect>
                                  </p:childTnLst>
                                </p:cTn>
                              </p:par>
                              <p:par>
                                <p:cTn id="12" presetID="2" presetClass="entr" presetSubtype="8" fill="hold" nodeType="withEffect">
                                  <p:stCondLst>
                                    <p:cond delay="0"/>
                                  </p:stCondLst>
                                  <p:childTnLst>
                                    <p:set>
                                      <p:cBhvr>
                                        <p:cTn id="13" dur="1" fill="hold">
                                          <p:stCondLst>
                                            <p:cond delay="0"/>
                                          </p:stCondLst>
                                        </p:cTn>
                                        <p:tgtEl>
                                          <p:spTgt spid="219151">
                                            <p:txEl>
                                              <p:pRg st="0" end="0"/>
                                            </p:txEl>
                                          </p:spTgt>
                                        </p:tgtEl>
                                        <p:attrNameLst>
                                          <p:attrName>style.visibility</p:attrName>
                                        </p:attrNameLst>
                                      </p:cBhvr>
                                      <p:to>
                                        <p:strVal val="visible"/>
                                      </p:to>
                                    </p:set>
                                    <p:anim calcmode="lin" valueType="num">
                                      <p:cBhvr additive="base">
                                        <p:cTn id="14" dur="500" fill="hold"/>
                                        <p:tgtEl>
                                          <p:spTgt spid="219151">
                                            <p:txEl>
                                              <p:pRg st="0" end="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21915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a:extLst>
              <a:ext uri="{FF2B5EF4-FFF2-40B4-BE49-F238E27FC236}">
                <a16:creationId xmlns:a16="http://schemas.microsoft.com/office/drawing/2014/main" id="{F27397C5-075B-45C0-B5B7-130F115E118D}"/>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59394" name="Group 3">
            <a:extLst>
              <a:ext uri="{FF2B5EF4-FFF2-40B4-BE49-F238E27FC236}">
                <a16:creationId xmlns:a16="http://schemas.microsoft.com/office/drawing/2014/main" id="{17EF15BB-04B1-4F33-A6C3-FC76181BCB8E}"/>
              </a:ext>
            </a:extLst>
          </p:cNvPr>
          <p:cNvGrpSpPr>
            <a:grpSpLocks/>
          </p:cNvGrpSpPr>
          <p:nvPr/>
        </p:nvGrpSpPr>
        <p:grpSpPr bwMode="auto">
          <a:xfrm>
            <a:off x="0" y="0"/>
            <a:ext cx="9144000" cy="976313"/>
            <a:chOff x="0" y="0"/>
            <a:chExt cx="5760" cy="615"/>
          </a:xfrm>
        </p:grpSpPr>
        <p:sp>
          <p:nvSpPr>
            <p:cNvPr id="59402" name="Text Box 4">
              <a:extLst>
                <a:ext uri="{FF2B5EF4-FFF2-40B4-BE49-F238E27FC236}">
                  <a16:creationId xmlns:a16="http://schemas.microsoft.com/office/drawing/2014/main" id="{E89D8723-3567-4F70-9B8C-597653B1A61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59403" name="Text Box 5">
              <a:extLst>
                <a:ext uri="{FF2B5EF4-FFF2-40B4-BE49-F238E27FC236}">
                  <a16:creationId xmlns:a16="http://schemas.microsoft.com/office/drawing/2014/main" id="{A3FCE654-85F6-4169-892D-67CCF64D32B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59395" name="Text Box 6">
            <a:extLst>
              <a:ext uri="{FF2B5EF4-FFF2-40B4-BE49-F238E27FC236}">
                <a16:creationId xmlns:a16="http://schemas.microsoft.com/office/drawing/2014/main" id="{7FB1CF46-3FDE-4F2E-A30F-C12A38393D3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0167" name="Rectangle 7">
            <a:extLst>
              <a:ext uri="{FF2B5EF4-FFF2-40B4-BE49-F238E27FC236}">
                <a16:creationId xmlns:a16="http://schemas.microsoft.com/office/drawing/2014/main" id="{C47C5E44-BA40-45BB-89FE-28ED9BD5DEB6}"/>
              </a:ext>
            </a:extLst>
          </p:cNvPr>
          <p:cNvSpPr>
            <a:spLocks noChangeArrowheads="1"/>
          </p:cNvSpPr>
          <p:nvPr/>
        </p:nvSpPr>
        <p:spPr bwMode="auto">
          <a:xfrm>
            <a:off x="304800" y="2667000"/>
            <a:ext cx="8382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latin typeface="Verdana" panose="020B0604030504040204" pitchFamily="34" charset="0"/>
              </a:rPr>
              <a:t>According to a presentation on the Lake County Captains’ website, the team’s “Fireworks night” game promotions attract the largest crowds of the season, typically resulting in a sell out </a:t>
            </a:r>
          </a:p>
        </p:txBody>
      </p:sp>
      <p:sp>
        <p:nvSpPr>
          <p:cNvPr id="59397" name="Rectangle 8">
            <a:extLst>
              <a:ext uri="{FF2B5EF4-FFF2-40B4-BE49-F238E27FC236}">
                <a16:creationId xmlns:a16="http://schemas.microsoft.com/office/drawing/2014/main" id="{D2EF6670-1100-49B6-A441-ECD7E7C49D04}"/>
              </a:ext>
            </a:extLst>
          </p:cNvPr>
          <p:cNvSpPr>
            <a:spLocks noChangeArrowheads="1"/>
          </p:cNvSpPr>
          <p:nvPr/>
        </p:nvSpPr>
        <p:spPr bwMode="auto">
          <a:xfrm>
            <a:off x="2992438" y="1701800"/>
            <a:ext cx="31448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Event Promotion</a:t>
            </a:r>
          </a:p>
        </p:txBody>
      </p:sp>
      <p:sp>
        <p:nvSpPr>
          <p:cNvPr id="59398" name="Line 9">
            <a:extLst>
              <a:ext uri="{FF2B5EF4-FFF2-40B4-BE49-F238E27FC236}">
                <a16:creationId xmlns:a16="http://schemas.microsoft.com/office/drawing/2014/main" id="{E25E3545-CE0E-4CAF-ADEC-BF11FDC23D85}"/>
              </a:ext>
            </a:extLst>
          </p:cNvPr>
          <p:cNvSpPr>
            <a:spLocks noChangeShapeType="1"/>
          </p:cNvSpPr>
          <p:nvPr/>
        </p:nvSpPr>
        <p:spPr bwMode="auto">
          <a:xfrm>
            <a:off x="228600" y="23622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20180" name="Picture 20" descr="4thPics">
            <a:extLst>
              <a:ext uri="{FF2B5EF4-FFF2-40B4-BE49-F238E27FC236}">
                <a16:creationId xmlns:a16="http://schemas.microsoft.com/office/drawing/2014/main" id="{EC56D62B-CE50-4D84-9CBC-44E98CAADA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4648200"/>
            <a:ext cx="2590800"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Picture 22" descr="logo_200x200">
            <a:extLst>
              <a:ext uri="{FF2B5EF4-FFF2-40B4-BE49-F238E27FC236}">
                <a16:creationId xmlns:a16="http://schemas.microsoft.com/office/drawing/2014/main" id="{5D992294-9154-452A-82D1-B28CBD056E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43000"/>
            <a:ext cx="1104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1" name="Picture 23" descr="logo_200x200">
            <a:extLst>
              <a:ext uri="{FF2B5EF4-FFF2-40B4-BE49-F238E27FC236}">
                <a16:creationId xmlns:a16="http://schemas.microsoft.com/office/drawing/2014/main" id="{C9961BA0-163A-4DBB-8C1C-FDA7C5FBBC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1143000"/>
            <a:ext cx="1104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0167"/>
                                        </p:tgtEl>
                                        <p:attrNameLst>
                                          <p:attrName>style.visibility</p:attrName>
                                        </p:attrNameLst>
                                      </p:cBhvr>
                                      <p:to>
                                        <p:strVal val="visible"/>
                                      </p:to>
                                    </p:set>
                                    <p:animEffect transition="in" filter="diamond(in)">
                                      <p:cBhvr>
                                        <p:cTn id="7" dur="1000"/>
                                        <p:tgtEl>
                                          <p:spTgt spid="220167"/>
                                        </p:tgtEl>
                                      </p:cBhvr>
                                    </p:animEffect>
                                  </p:childTnLst>
                                </p:cTn>
                              </p:par>
                              <p:par>
                                <p:cTn id="8" presetID="9" presetClass="entr" presetSubtype="0" fill="hold" nodeType="withEffect">
                                  <p:stCondLst>
                                    <p:cond delay="0"/>
                                  </p:stCondLst>
                                  <p:childTnLst>
                                    <p:set>
                                      <p:cBhvr>
                                        <p:cTn id="9" dur="1" fill="hold">
                                          <p:stCondLst>
                                            <p:cond delay="0"/>
                                          </p:stCondLst>
                                        </p:cTn>
                                        <p:tgtEl>
                                          <p:spTgt spid="220180"/>
                                        </p:tgtEl>
                                        <p:attrNameLst>
                                          <p:attrName>style.visibility</p:attrName>
                                        </p:attrNameLst>
                                      </p:cBhvr>
                                      <p:to>
                                        <p:strVal val="visible"/>
                                      </p:to>
                                    </p:set>
                                    <p:animEffect transition="in" filter="dissolve">
                                      <p:cBhvr>
                                        <p:cTn id="10" dur="1000"/>
                                        <p:tgtEl>
                                          <p:spTgt spid="220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a:extLst>
              <a:ext uri="{FF2B5EF4-FFF2-40B4-BE49-F238E27FC236}">
                <a16:creationId xmlns:a16="http://schemas.microsoft.com/office/drawing/2014/main" id="{A553C4CD-8D37-462C-B93B-46E154CA7807}"/>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0418" name="Group 3">
            <a:extLst>
              <a:ext uri="{FF2B5EF4-FFF2-40B4-BE49-F238E27FC236}">
                <a16:creationId xmlns:a16="http://schemas.microsoft.com/office/drawing/2014/main" id="{073DE536-2DD5-419A-9972-6B73C6583A30}"/>
              </a:ext>
            </a:extLst>
          </p:cNvPr>
          <p:cNvGrpSpPr>
            <a:grpSpLocks/>
          </p:cNvGrpSpPr>
          <p:nvPr/>
        </p:nvGrpSpPr>
        <p:grpSpPr bwMode="auto">
          <a:xfrm>
            <a:off x="0" y="0"/>
            <a:ext cx="9144000" cy="976313"/>
            <a:chOff x="0" y="0"/>
            <a:chExt cx="5760" cy="615"/>
          </a:xfrm>
        </p:grpSpPr>
        <p:sp>
          <p:nvSpPr>
            <p:cNvPr id="60425" name="Text Box 4">
              <a:extLst>
                <a:ext uri="{FF2B5EF4-FFF2-40B4-BE49-F238E27FC236}">
                  <a16:creationId xmlns:a16="http://schemas.microsoft.com/office/drawing/2014/main" id="{F37FD763-7507-4B82-9FFF-A051FF03F52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0426" name="Text Box 5">
              <a:extLst>
                <a:ext uri="{FF2B5EF4-FFF2-40B4-BE49-F238E27FC236}">
                  <a16:creationId xmlns:a16="http://schemas.microsoft.com/office/drawing/2014/main" id="{9AA9FA8F-9D74-4E73-8B69-643DC5EFA67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0419" name="Text Box 6">
            <a:extLst>
              <a:ext uri="{FF2B5EF4-FFF2-40B4-BE49-F238E27FC236}">
                <a16:creationId xmlns:a16="http://schemas.microsoft.com/office/drawing/2014/main" id="{85D5C226-FCED-412F-90BC-1D9762A42CA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0167" name="Rectangle 7">
            <a:extLst>
              <a:ext uri="{FF2B5EF4-FFF2-40B4-BE49-F238E27FC236}">
                <a16:creationId xmlns:a16="http://schemas.microsoft.com/office/drawing/2014/main" id="{99567468-CBA4-4366-A32C-3503F03953FC}"/>
              </a:ext>
            </a:extLst>
          </p:cNvPr>
          <p:cNvSpPr>
            <a:spLocks noChangeArrowheads="1"/>
          </p:cNvSpPr>
          <p:nvPr/>
        </p:nvSpPr>
        <p:spPr bwMode="auto">
          <a:xfrm>
            <a:off x="304800" y="2133600"/>
            <a:ext cx="83820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Many teams offer extravagant event promotions in celebration of 4th of July weekend, one of the reasons minor league baseball has enjoyed so much success from an attendance perspective over the last few years</a:t>
            </a:r>
          </a:p>
          <a:p>
            <a:pPr algn="ctr" eaLnBrk="1" hangingPunct="1"/>
            <a:endParaRPr lang="en-US" altLang="en-US" dirty="0">
              <a:latin typeface="Verdana" panose="020B0604030504040204" pitchFamily="34" charset="0"/>
            </a:endParaRPr>
          </a:p>
          <a:p>
            <a:pPr algn="ctr" eaLnBrk="1" hangingPunct="1"/>
            <a:r>
              <a:rPr lang="en-US" altLang="en-US" dirty="0">
                <a:latin typeface="Verdana" panose="020B0604030504040204" pitchFamily="34" charset="0"/>
              </a:rPr>
              <a:t>2017 marked the second time in three years that MiLB teams drew more than one million fans over the two day span surrounding July 4th.  In 2018, 10% of MiLB teams set franchise records for single-game attendance during the holiday</a:t>
            </a:r>
          </a:p>
        </p:txBody>
      </p:sp>
      <p:sp>
        <p:nvSpPr>
          <p:cNvPr id="60421" name="Rectangle 8">
            <a:extLst>
              <a:ext uri="{FF2B5EF4-FFF2-40B4-BE49-F238E27FC236}">
                <a16:creationId xmlns:a16="http://schemas.microsoft.com/office/drawing/2014/main" id="{0DE91569-42AB-4014-8407-78BF12669451}"/>
              </a:ext>
            </a:extLst>
          </p:cNvPr>
          <p:cNvSpPr>
            <a:spLocks noChangeArrowheads="1"/>
          </p:cNvSpPr>
          <p:nvPr/>
        </p:nvSpPr>
        <p:spPr bwMode="auto">
          <a:xfrm>
            <a:off x="2971800" y="1447800"/>
            <a:ext cx="3144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Event Promotion</a:t>
            </a:r>
          </a:p>
        </p:txBody>
      </p:sp>
      <p:sp>
        <p:nvSpPr>
          <p:cNvPr id="60422" name="Line 9">
            <a:extLst>
              <a:ext uri="{FF2B5EF4-FFF2-40B4-BE49-F238E27FC236}">
                <a16:creationId xmlns:a16="http://schemas.microsoft.com/office/drawing/2014/main" id="{BC6C6103-FEF9-44C0-AB69-8AEBC5C14D63}"/>
              </a:ext>
            </a:extLst>
          </p:cNvPr>
          <p:cNvSpPr>
            <a:spLocks noChangeShapeType="1"/>
          </p:cNvSpPr>
          <p:nvPr/>
        </p:nvSpPr>
        <p:spPr bwMode="auto">
          <a:xfrm>
            <a:off x="228600" y="20574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60423" name="Picture 1" descr="favicon.png">
            <a:extLst>
              <a:ext uri="{FF2B5EF4-FFF2-40B4-BE49-F238E27FC236}">
                <a16:creationId xmlns:a16="http://schemas.microsoft.com/office/drawing/2014/main" id="{FB5F2E45-1602-4CDA-B2B1-08441CA08E9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990600"/>
            <a:ext cx="1128713"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4" name="Picture 3" descr="960_MilB_zqqgdpr3_gpjv7l6s.jpg">
            <a:extLst>
              <a:ext uri="{FF2B5EF4-FFF2-40B4-BE49-F238E27FC236}">
                <a16:creationId xmlns:a16="http://schemas.microsoft.com/office/drawing/2014/main" id="{83878A1C-0D1C-484D-A629-BBCCE94FCF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066800"/>
            <a:ext cx="1625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0167"/>
                                        </p:tgtEl>
                                        <p:attrNameLst>
                                          <p:attrName>style.visibility</p:attrName>
                                        </p:attrNameLst>
                                      </p:cBhvr>
                                      <p:to>
                                        <p:strVal val="visible"/>
                                      </p:to>
                                    </p:set>
                                    <p:animEffect transition="in" filter="diamond(in)">
                                      <p:cBhvr>
                                        <p:cTn id="7" dur="1000"/>
                                        <p:tgtEl>
                                          <p:spTgt spid="220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a:extLst>
              <a:ext uri="{FF2B5EF4-FFF2-40B4-BE49-F238E27FC236}">
                <a16:creationId xmlns:a16="http://schemas.microsoft.com/office/drawing/2014/main" id="{A553C4CD-8D37-462C-B93B-46E154CA7807}"/>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0418" name="Group 3">
            <a:extLst>
              <a:ext uri="{FF2B5EF4-FFF2-40B4-BE49-F238E27FC236}">
                <a16:creationId xmlns:a16="http://schemas.microsoft.com/office/drawing/2014/main" id="{073DE536-2DD5-419A-9972-6B73C6583A30}"/>
              </a:ext>
            </a:extLst>
          </p:cNvPr>
          <p:cNvGrpSpPr>
            <a:grpSpLocks/>
          </p:cNvGrpSpPr>
          <p:nvPr/>
        </p:nvGrpSpPr>
        <p:grpSpPr bwMode="auto">
          <a:xfrm>
            <a:off x="0" y="0"/>
            <a:ext cx="9144000" cy="976313"/>
            <a:chOff x="0" y="0"/>
            <a:chExt cx="5760" cy="615"/>
          </a:xfrm>
        </p:grpSpPr>
        <p:sp>
          <p:nvSpPr>
            <p:cNvPr id="60425" name="Text Box 4">
              <a:extLst>
                <a:ext uri="{FF2B5EF4-FFF2-40B4-BE49-F238E27FC236}">
                  <a16:creationId xmlns:a16="http://schemas.microsoft.com/office/drawing/2014/main" id="{F37FD763-7507-4B82-9FFF-A051FF03F52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0426" name="Text Box 5">
              <a:extLst>
                <a:ext uri="{FF2B5EF4-FFF2-40B4-BE49-F238E27FC236}">
                  <a16:creationId xmlns:a16="http://schemas.microsoft.com/office/drawing/2014/main" id="{9AA9FA8F-9D74-4E73-8B69-643DC5EFA67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0419" name="Text Box 6">
            <a:extLst>
              <a:ext uri="{FF2B5EF4-FFF2-40B4-BE49-F238E27FC236}">
                <a16:creationId xmlns:a16="http://schemas.microsoft.com/office/drawing/2014/main" id="{85D5C226-FCED-412F-90BC-1D9762A42CA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0167" name="Rectangle 7">
            <a:extLst>
              <a:ext uri="{FF2B5EF4-FFF2-40B4-BE49-F238E27FC236}">
                <a16:creationId xmlns:a16="http://schemas.microsoft.com/office/drawing/2014/main" id="{99567468-CBA4-4366-A32C-3503F03953FC}"/>
              </a:ext>
            </a:extLst>
          </p:cNvPr>
          <p:cNvSpPr>
            <a:spLocks noChangeArrowheads="1"/>
          </p:cNvSpPr>
          <p:nvPr/>
        </p:nvSpPr>
        <p:spPr bwMode="auto">
          <a:xfrm>
            <a:off x="38100" y="2209800"/>
            <a:ext cx="89916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solidFill>
                  <a:srgbClr val="CC3300"/>
                </a:solidFill>
                <a:latin typeface="Verdana" panose="020B0604030504040204" pitchFamily="34" charset="0"/>
              </a:rPr>
              <a:t>Last season, MiLB teams drew just shy of 1 million fans, with 994,983 baseball fans going to the park, not a bad draw considering the 4th of July fell on a Wednesday</a:t>
            </a:r>
          </a:p>
          <a:p>
            <a:pPr algn="ctr" eaLnBrk="1" hangingPunct="1"/>
            <a:endParaRPr lang="en-US" altLang="en-US" sz="2200" dirty="0">
              <a:solidFill>
                <a:srgbClr val="CC3300"/>
              </a:solidFill>
              <a:latin typeface="Verdana" panose="020B0604030504040204" pitchFamily="34" charset="0"/>
            </a:endParaRPr>
          </a:p>
          <a:p>
            <a:pPr algn="ctr" eaLnBrk="1" hangingPunct="1"/>
            <a:r>
              <a:rPr lang="en-US" altLang="en-US" sz="2200" dirty="0">
                <a:solidFill>
                  <a:srgbClr val="CC3300"/>
                </a:solidFill>
                <a:latin typeface="Verdana" panose="020B0604030504040204" pitchFamily="34" charset="0"/>
              </a:rPr>
              <a:t>Additionally, MiLB teams attracted nearly 2.4 million fans for the week, marking the third-highest attendance total for a single week in the last 11 seasons</a:t>
            </a:r>
          </a:p>
        </p:txBody>
      </p:sp>
      <p:sp>
        <p:nvSpPr>
          <p:cNvPr id="60421" name="Rectangle 8">
            <a:extLst>
              <a:ext uri="{FF2B5EF4-FFF2-40B4-BE49-F238E27FC236}">
                <a16:creationId xmlns:a16="http://schemas.microsoft.com/office/drawing/2014/main" id="{0DE91569-42AB-4014-8407-78BF12669451}"/>
              </a:ext>
            </a:extLst>
          </p:cNvPr>
          <p:cNvSpPr>
            <a:spLocks noChangeArrowheads="1"/>
          </p:cNvSpPr>
          <p:nvPr/>
        </p:nvSpPr>
        <p:spPr bwMode="auto">
          <a:xfrm>
            <a:off x="2971800" y="1447800"/>
            <a:ext cx="3144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Event Promotion</a:t>
            </a:r>
          </a:p>
        </p:txBody>
      </p:sp>
      <p:sp>
        <p:nvSpPr>
          <p:cNvPr id="60422" name="Line 9">
            <a:extLst>
              <a:ext uri="{FF2B5EF4-FFF2-40B4-BE49-F238E27FC236}">
                <a16:creationId xmlns:a16="http://schemas.microsoft.com/office/drawing/2014/main" id="{BC6C6103-FEF9-44C0-AB69-8AEBC5C14D63}"/>
              </a:ext>
            </a:extLst>
          </p:cNvPr>
          <p:cNvSpPr>
            <a:spLocks noChangeShapeType="1"/>
          </p:cNvSpPr>
          <p:nvPr/>
        </p:nvSpPr>
        <p:spPr bwMode="auto">
          <a:xfrm>
            <a:off x="228600" y="20574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60423" name="Picture 1" descr="favicon.png">
            <a:extLst>
              <a:ext uri="{FF2B5EF4-FFF2-40B4-BE49-F238E27FC236}">
                <a16:creationId xmlns:a16="http://schemas.microsoft.com/office/drawing/2014/main" id="{FB5F2E45-1602-4CDA-B2B1-08441CA08E9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990600"/>
            <a:ext cx="1128713"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4" name="Picture 3" descr="960_MilB_zqqgdpr3_gpjv7l6s.jpg">
            <a:extLst>
              <a:ext uri="{FF2B5EF4-FFF2-40B4-BE49-F238E27FC236}">
                <a16:creationId xmlns:a16="http://schemas.microsoft.com/office/drawing/2014/main" id="{83878A1C-0D1C-484D-A629-BBCCE94FCF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066800"/>
            <a:ext cx="1625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4" name="Picture 2" descr="Image result for milb 4th of july logo">
            <a:extLst>
              <a:ext uri="{FF2B5EF4-FFF2-40B4-BE49-F238E27FC236}">
                <a16:creationId xmlns:a16="http://schemas.microsoft.com/office/drawing/2014/main" id="{85688548-7BEC-40EC-954F-CF361FBA6A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0522" y="4778416"/>
            <a:ext cx="3167731" cy="1781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8038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201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7"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a:extLst>
              <a:ext uri="{FF2B5EF4-FFF2-40B4-BE49-F238E27FC236}">
                <a16:creationId xmlns:a16="http://schemas.microsoft.com/office/drawing/2014/main" id="{33150D6E-3BBB-4927-85FD-43A6A5B73F3C}"/>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1442" name="Group 3">
            <a:extLst>
              <a:ext uri="{FF2B5EF4-FFF2-40B4-BE49-F238E27FC236}">
                <a16:creationId xmlns:a16="http://schemas.microsoft.com/office/drawing/2014/main" id="{2CF62F32-1C6B-4842-B012-1BACBB9D3084}"/>
              </a:ext>
            </a:extLst>
          </p:cNvPr>
          <p:cNvGrpSpPr>
            <a:grpSpLocks/>
          </p:cNvGrpSpPr>
          <p:nvPr/>
        </p:nvGrpSpPr>
        <p:grpSpPr bwMode="auto">
          <a:xfrm>
            <a:off x="0" y="0"/>
            <a:ext cx="9144000" cy="976313"/>
            <a:chOff x="0" y="0"/>
            <a:chExt cx="5760" cy="615"/>
          </a:xfrm>
        </p:grpSpPr>
        <p:sp>
          <p:nvSpPr>
            <p:cNvPr id="61449" name="Text Box 4">
              <a:extLst>
                <a:ext uri="{FF2B5EF4-FFF2-40B4-BE49-F238E27FC236}">
                  <a16:creationId xmlns:a16="http://schemas.microsoft.com/office/drawing/2014/main" id="{C6EBE51E-6E48-47F9-AC98-C21B73F421E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1450" name="Text Box 5">
              <a:extLst>
                <a:ext uri="{FF2B5EF4-FFF2-40B4-BE49-F238E27FC236}">
                  <a16:creationId xmlns:a16="http://schemas.microsoft.com/office/drawing/2014/main" id="{7D5778D8-825B-4C68-B7C0-8293643EE73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1443" name="Text Box 6">
            <a:extLst>
              <a:ext uri="{FF2B5EF4-FFF2-40B4-BE49-F238E27FC236}">
                <a16:creationId xmlns:a16="http://schemas.microsoft.com/office/drawing/2014/main" id="{796C0EF5-A89F-47D0-8CBC-9386B5D401D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0167" name="Rectangle 7">
            <a:extLst>
              <a:ext uri="{FF2B5EF4-FFF2-40B4-BE49-F238E27FC236}">
                <a16:creationId xmlns:a16="http://schemas.microsoft.com/office/drawing/2014/main" id="{52C54B2A-8A46-4383-80C7-EB99AD6BB7E8}"/>
              </a:ext>
            </a:extLst>
          </p:cNvPr>
          <p:cNvSpPr>
            <a:spLocks noChangeArrowheads="1"/>
          </p:cNvSpPr>
          <p:nvPr/>
        </p:nvSpPr>
        <p:spPr bwMode="auto">
          <a:xfrm>
            <a:off x="1104900" y="2423047"/>
            <a:ext cx="6858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lvl="3" algn="ctr" eaLnBrk="1" hangingPunct="1"/>
            <a:r>
              <a:rPr lang="en-US" altLang="en-US" dirty="0">
                <a:latin typeface="Verdana" panose="020B0604030504040204" pitchFamily="34" charset="0"/>
              </a:rPr>
              <a:t>MiLB’s Fort Wayne </a:t>
            </a:r>
            <a:r>
              <a:rPr lang="en-US" altLang="en-US" dirty="0" err="1">
                <a:latin typeface="Verdana" panose="020B0604030504040204" pitchFamily="34" charset="0"/>
              </a:rPr>
              <a:t>TinCaps</a:t>
            </a:r>
            <a:r>
              <a:rPr lang="en-US" altLang="en-US" dirty="0">
                <a:latin typeface="Verdana" panose="020B0604030504040204" pitchFamily="34" charset="0"/>
              </a:rPr>
              <a:t> broke the franchise attendance record at their 4th of July game in 2019, surpassing the mark set on July 4th five years earlier</a:t>
            </a:r>
          </a:p>
        </p:txBody>
      </p:sp>
      <p:sp>
        <p:nvSpPr>
          <p:cNvPr id="61445" name="Rectangle 8">
            <a:extLst>
              <a:ext uri="{FF2B5EF4-FFF2-40B4-BE49-F238E27FC236}">
                <a16:creationId xmlns:a16="http://schemas.microsoft.com/office/drawing/2014/main" id="{744AF2B1-D701-497A-AD83-A5F437889BBB}"/>
              </a:ext>
            </a:extLst>
          </p:cNvPr>
          <p:cNvSpPr>
            <a:spLocks noChangeArrowheads="1"/>
          </p:cNvSpPr>
          <p:nvPr/>
        </p:nvSpPr>
        <p:spPr bwMode="auto">
          <a:xfrm>
            <a:off x="2971800" y="1447800"/>
            <a:ext cx="3144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Event Promotion</a:t>
            </a:r>
          </a:p>
        </p:txBody>
      </p:sp>
      <p:sp>
        <p:nvSpPr>
          <p:cNvPr id="61446" name="Line 9">
            <a:extLst>
              <a:ext uri="{FF2B5EF4-FFF2-40B4-BE49-F238E27FC236}">
                <a16:creationId xmlns:a16="http://schemas.microsoft.com/office/drawing/2014/main" id="{3A7E8D0D-9359-4218-A203-A7CA24B42659}"/>
              </a:ext>
            </a:extLst>
          </p:cNvPr>
          <p:cNvSpPr>
            <a:spLocks noChangeShapeType="1"/>
          </p:cNvSpPr>
          <p:nvPr/>
        </p:nvSpPr>
        <p:spPr bwMode="auto">
          <a:xfrm>
            <a:off x="228600" y="20574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 name="Picture 1">
            <a:extLst>
              <a:ext uri="{FF2B5EF4-FFF2-40B4-BE49-F238E27FC236}">
                <a16:creationId xmlns:a16="http://schemas.microsoft.com/office/drawing/2014/main" id="{4195E3B3-5569-EC47-B051-7AA0814CAA9F}"/>
              </a:ext>
            </a:extLst>
          </p:cNvPr>
          <p:cNvPicPr>
            <a:picLocks noChangeAspect="1"/>
          </p:cNvPicPr>
          <p:nvPr/>
        </p:nvPicPr>
        <p:blipFill>
          <a:blip r:embed="rId2"/>
          <a:stretch>
            <a:fillRect/>
          </a:stretch>
        </p:blipFill>
        <p:spPr>
          <a:xfrm>
            <a:off x="2719388" y="4238998"/>
            <a:ext cx="3810000" cy="2133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0167"/>
                                        </p:tgtEl>
                                        <p:attrNameLst>
                                          <p:attrName>style.visibility</p:attrName>
                                        </p:attrNameLst>
                                      </p:cBhvr>
                                      <p:to>
                                        <p:strVal val="visible"/>
                                      </p:to>
                                    </p:set>
                                    <p:animEffect transition="in" filter="diamond(in)">
                                      <p:cBhvr>
                                        <p:cTn id="7" dur="1000"/>
                                        <p:tgtEl>
                                          <p:spTgt spid="220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a:extLst>
              <a:ext uri="{FF2B5EF4-FFF2-40B4-BE49-F238E27FC236}">
                <a16:creationId xmlns:a16="http://schemas.microsoft.com/office/drawing/2014/main" id="{33150D6E-3BBB-4927-85FD-43A6A5B73F3C}"/>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1442" name="Group 3">
            <a:extLst>
              <a:ext uri="{FF2B5EF4-FFF2-40B4-BE49-F238E27FC236}">
                <a16:creationId xmlns:a16="http://schemas.microsoft.com/office/drawing/2014/main" id="{2CF62F32-1C6B-4842-B012-1BACBB9D3084}"/>
              </a:ext>
            </a:extLst>
          </p:cNvPr>
          <p:cNvGrpSpPr>
            <a:grpSpLocks/>
          </p:cNvGrpSpPr>
          <p:nvPr/>
        </p:nvGrpSpPr>
        <p:grpSpPr bwMode="auto">
          <a:xfrm>
            <a:off x="0" y="0"/>
            <a:ext cx="9144000" cy="976313"/>
            <a:chOff x="0" y="0"/>
            <a:chExt cx="5760" cy="615"/>
          </a:xfrm>
        </p:grpSpPr>
        <p:sp>
          <p:nvSpPr>
            <p:cNvPr id="61449" name="Text Box 4">
              <a:extLst>
                <a:ext uri="{FF2B5EF4-FFF2-40B4-BE49-F238E27FC236}">
                  <a16:creationId xmlns:a16="http://schemas.microsoft.com/office/drawing/2014/main" id="{C6EBE51E-6E48-47F9-AC98-C21B73F421E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1450" name="Text Box 5">
              <a:extLst>
                <a:ext uri="{FF2B5EF4-FFF2-40B4-BE49-F238E27FC236}">
                  <a16:creationId xmlns:a16="http://schemas.microsoft.com/office/drawing/2014/main" id="{7D5778D8-825B-4C68-B7C0-8293643EE73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1443" name="Text Box 6">
            <a:extLst>
              <a:ext uri="{FF2B5EF4-FFF2-40B4-BE49-F238E27FC236}">
                <a16:creationId xmlns:a16="http://schemas.microsoft.com/office/drawing/2014/main" id="{796C0EF5-A89F-47D0-8CBC-9386B5D401D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0167" name="Rectangle 7">
            <a:extLst>
              <a:ext uri="{FF2B5EF4-FFF2-40B4-BE49-F238E27FC236}">
                <a16:creationId xmlns:a16="http://schemas.microsoft.com/office/drawing/2014/main" id="{52C54B2A-8A46-4383-80C7-EB99AD6BB7E8}"/>
              </a:ext>
            </a:extLst>
          </p:cNvPr>
          <p:cNvSpPr>
            <a:spLocks noChangeArrowheads="1"/>
          </p:cNvSpPr>
          <p:nvPr/>
        </p:nvSpPr>
        <p:spPr bwMode="auto">
          <a:xfrm>
            <a:off x="304800" y="2362200"/>
            <a:ext cx="83820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lvl="3" algn="ctr" eaLnBrk="1" hangingPunct="1"/>
            <a:r>
              <a:rPr lang="en-US" altLang="en-US">
                <a:latin typeface="Verdana" panose="020B0604030504040204" pitchFamily="34" charset="0"/>
              </a:rPr>
              <a:t>MiLB’s Akron RubberDucks typically stack their promotional schedule to help attract more fans to their games, including fireworks event dates, pop culture themed bobblehead giveaways (like Shooter McGavin from the film ‘Happy Gilmore’ or Willie Mays Hayes “bobble-legs” from the film ‘Major League’), theme nights for kids (super hero nights and princess nights), a 5K event at the ballpark and national entertainment acts like the popular ZOOperstars and Myron Noodleman </a:t>
            </a:r>
          </a:p>
        </p:txBody>
      </p:sp>
      <p:sp>
        <p:nvSpPr>
          <p:cNvPr id="61445" name="Rectangle 8">
            <a:extLst>
              <a:ext uri="{FF2B5EF4-FFF2-40B4-BE49-F238E27FC236}">
                <a16:creationId xmlns:a16="http://schemas.microsoft.com/office/drawing/2014/main" id="{744AF2B1-D701-497A-AD83-A5F437889BBB}"/>
              </a:ext>
            </a:extLst>
          </p:cNvPr>
          <p:cNvSpPr>
            <a:spLocks noChangeArrowheads="1"/>
          </p:cNvSpPr>
          <p:nvPr/>
        </p:nvSpPr>
        <p:spPr bwMode="auto">
          <a:xfrm>
            <a:off x="2971800" y="1447800"/>
            <a:ext cx="3144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Event Promotion</a:t>
            </a:r>
          </a:p>
        </p:txBody>
      </p:sp>
      <p:sp>
        <p:nvSpPr>
          <p:cNvPr id="61446" name="Line 9">
            <a:extLst>
              <a:ext uri="{FF2B5EF4-FFF2-40B4-BE49-F238E27FC236}">
                <a16:creationId xmlns:a16="http://schemas.microsoft.com/office/drawing/2014/main" id="{3A7E8D0D-9359-4218-A203-A7CA24B42659}"/>
              </a:ext>
            </a:extLst>
          </p:cNvPr>
          <p:cNvSpPr>
            <a:spLocks noChangeShapeType="1"/>
          </p:cNvSpPr>
          <p:nvPr/>
        </p:nvSpPr>
        <p:spPr bwMode="auto">
          <a:xfrm>
            <a:off x="228600" y="20574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61447" name="Picture 1" descr="favicon.png">
            <a:extLst>
              <a:ext uri="{FF2B5EF4-FFF2-40B4-BE49-F238E27FC236}">
                <a16:creationId xmlns:a16="http://schemas.microsoft.com/office/drawing/2014/main" id="{66E74098-F778-480C-B73F-B85971AE3B4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990600"/>
            <a:ext cx="1128713"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8" name="Picture 3" descr="960_MilB_zqqgdpr3_gpjv7l6s.jpg">
            <a:extLst>
              <a:ext uri="{FF2B5EF4-FFF2-40B4-BE49-F238E27FC236}">
                <a16:creationId xmlns:a16="http://schemas.microsoft.com/office/drawing/2014/main" id="{774D51D4-48F6-4E64-9532-6B40CDFC3A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066800"/>
            <a:ext cx="1625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62729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0167"/>
                                        </p:tgtEl>
                                        <p:attrNameLst>
                                          <p:attrName>style.visibility</p:attrName>
                                        </p:attrNameLst>
                                      </p:cBhvr>
                                      <p:to>
                                        <p:strVal val="visible"/>
                                      </p:to>
                                    </p:set>
                                    <p:animEffect transition="in" filter="diamond(in)">
                                      <p:cBhvr>
                                        <p:cTn id="7" dur="1000"/>
                                        <p:tgtEl>
                                          <p:spTgt spid="220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a:extLst>
              <a:ext uri="{FF2B5EF4-FFF2-40B4-BE49-F238E27FC236}">
                <a16:creationId xmlns:a16="http://schemas.microsoft.com/office/drawing/2014/main" id="{08A690A7-48FF-424A-932E-37F4B4AF1F89}"/>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2466" name="Group 3">
            <a:extLst>
              <a:ext uri="{FF2B5EF4-FFF2-40B4-BE49-F238E27FC236}">
                <a16:creationId xmlns:a16="http://schemas.microsoft.com/office/drawing/2014/main" id="{6CCD3E56-ACC5-4DB5-BE89-40ECE5F7B98B}"/>
              </a:ext>
            </a:extLst>
          </p:cNvPr>
          <p:cNvGrpSpPr>
            <a:grpSpLocks/>
          </p:cNvGrpSpPr>
          <p:nvPr/>
        </p:nvGrpSpPr>
        <p:grpSpPr bwMode="auto">
          <a:xfrm>
            <a:off x="0" y="0"/>
            <a:ext cx="9144000" cy="976313"/>
            <a:chOff x="0" y="0"/>
            <a:chExt cx="5760" cy="615"/>
          </a:xfrm>
        </p:grpSpPr>
        <p:sp>
          <p:nvSpPr>
            <p:cNvPr id="62476" name="Text Box 4">
              <a:extLst>
                <a:ext uri="{FF2B5EF4-FFF2-40B4-BE49-F238E27FC236}">
                  <a16:creationId xmlns:a16="http://schemas.microsoft.com/office/drawing/2014/main" id="{118E4949-D6FC-4317-AA94-D86AA72E6E4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2477" name="Text Box 5">
              <a:extLst>
                <a:ext uri="{FF2B5EF4-FFF2-40B4-BE49-F238E27FC236}">
                  <a16:creationId xmlns:a16="http://schemas.microsoft.com/office/drawing/2014/main" id="{7969986A-D53C-4016-B825-BF796FD97E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2467" name="Text Box 6">
            <a:extLst>
              <a:ext uri="{FF2B5EF4-FFF2-40B4-BE49-F238E27FC236}">
                <a16:creationId xmlns:a16="http://schemas.microsoft.com/office/drawing/2014/main" id="{2E4DE099-F744-4D9D-A8F0-FF5B4CAD2CE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3175" name="Rectangle 7">
            <a:extLst>
              <a:ext uri="{FF2B5EF4-FFF2-40B4-BE49-F238E27FC236}">
                <a16:creationId xmlns:a16="http://schemas.microsoft.com/office/drawing/2014/main" id="{DEFC6CD1-B442-4CBF-A566-2803D5203B46}"/>
              </a:ext>
            </a:extLst>
          </p:cNvPr>
          <p:cNvSpPr>
            <a:spLocks noChangeArrowheads="1"/>
          </p:cNvSpPr>
          <p:nvPr/>
        </p:nvSpPr>
        <p:spPr bwMode="auto">
          <a:xfrm>
            <a:off x="114300" y="2635160"/>
            <a:ext cx="88392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dirty="0">
                <a:latin typeface="Verdana" panose="020B0604030504040204" pitchFamily="34" charset="0"/>
                <a:ea typeface="Verdana" panose="020B0604030504040204" pitchFamily="34" charset="0"/>
              </a:rPr>
              <a:t>Two years ago, the Bowie </a:t>
            </a:r>
            <a:r>
              <a:rPr lang="en-US" altLang="en-US" dirty="0" err="1">
                <a:latin typeface="Verdana" panose="020B0604030504040204" pitchFamily="34" charset="0"/>
                <a:ea typeface="Verdana" panose="020B0604030504040204" pitchFamily="34" charset="0"/>
              </a:rPr>
              <a:t>Baysox</a:t>
            </a:r>
            <a:r>
              <a:rPr lang="en-US" altLang="en-US" dirty="0">
                <a:latin typeface="Verdana" panose="020B0604030504040204" pitchFamily="34" charset="0"/>
                <a:ea typeface="Verdana" panose="020B0604030504040204" pitchFamily="34" charset="0"/>
              </a:rPr>
              <a:t> drew 2,000 fans to the ballpark for their popular Star Wars night promotion even though the game was canceled due to rain</a:t>
            </a:r>
          </a:p>
        </p:txBody>
      </p:sp>
      <p:sp>
        <p:nvSpPr>
          <p:cNvPr id="62469" name="Rectangle 8">
            <a:extLst>
              <a:ext uri="{FF2B5EF4-FFF2-40B4-BE49-F238E27FC236}">
                <a16:creationId xmlns:a16="http://schemas.microsoft.com/office/drawing/2014/main" id="{1766CEF2-FA73-4C1D-BCF7-E10A9F59626B}"/>
              </a:ext>
            </a:extLst>
          </p:cNvPr>
          <p:cNvSpPr>
            <a:spLocks noChangeArrowheads="1"/>
          </p:cNvSpPr>
          <p:nvPr/>
        </p:nvSpPr>
        <p:spPr bwMode="auto">
          <a:xfrm>
            <a:off x="2992438" y="1701800"/>
            <a:ext cx="31448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Event Promotion</a:t>
            </a:r>
          </a:p>
        </p:txBody>
      </p:sp>
      <p:sp>
        <p:nvSpPr>
          <p:cNvPr id="62470" name="Line 9">
            <a:extLst>
              <a:ext uri="{FF2B5EF4-FFF2-40B4-BE49-F238E27FC236}">
                <a16:creationId xmlns:a16="http://schemas.microsoft.com/office/drawing/2014/main" id="{4C841559-C3FE-46B0-B545-0A47A674151D}"/>
              </a:ext>
            </a:extLst>
          </p:cNvPr>
          <p:cNvSpPr>
            <a:spLocks noChangeShapeType="1"/>
          </p:cNvSpPr>
          <p:nvPr/>
        </p:nvSpPr>
        <p:spPr bwMode="auto">
          <a:xfrm>
            <a:off x="228600" y="23622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71" name="AutoShape 20" descr="data:image/jpg;base64,/9j/4AAQSkZJRgABAQAAAQABAAD/2wCEAAkGBhQRERUUExQWFRQVGRcaFBgXFxgWFxcXHBgWFxgXGhcXHSYfGBwjGRUYIC8gJCcpLCwsFSAxNTAqNSYrLCkBCQoKDgwOGg8PGiokHyUsKS4sKSwsLCksKi8sLCwsLCksNSwsKSovLSwpLCwsLCwpLCksNSksLCwsLCwsLCwsKf/AABEIAOQAoAMBIgACEQEDEQH/xAAcAAACAgMBAQAAAAAAAAAAAAAABQYHAgMEAQj/xABOEAABAgMEBAgJCwIDBwUAAAABAgMABBEFBhIhBzFBURMiYXFygZGxFzI1UqGissHRFBYjMzRCU1Vik9JzkkOC8AgkJURUY+GDs8Lj8f/EABsBAAEFAQEAAAAAAAAAAAAAAAACAwQFBgEH/8QAOREAAQMCAgYGCgIBBQAAAAAAAQACAwQREiEFEzFBUWEiMnGxwdEUFSM0UlRygZGhQvBiBiQzkuH/2gAMAwEAAhEDEQA/AGt9L4OybyUISlQUkk4sXnEbDyRH/ChMfht+t8Yy0qfaW+gfbVGM1Oy0lJSri5RDynkmpqEmo2k0Na1jI01NE6KP2eJzlqvYxQte9qPChMfhtet8YPChMfhtet8YV/P2T/LUfuD+EHz9k/y1H7g/hFl6of8ALH8jzTHptJ8KaeFCY/Da9b4weFCY/Da9b4wr+fsn+Wo/cH8IPn7J/lqP3B/COeqH/LH8hHptJ8KaeFCY/Da9b4weFCY/Da9b4wr+fsn+Wo/cH8IPn7J/lqP3B/CD1Q/5Y/kI9NpPhTTwoTH4bXrfGDwoTH4bXrfGFrl+ZRJobMSDlkVgHMVGtHKIx+fsn+Wo/cH8IBol5zFOfyEemUnwpp4UJj8Nr1vjB4UJj8Nr1vjCz5+yf5aj9wfwjz5+yf5aj9wfwjvqh/yx/IR6bSfCmnhQmPw2vW+MHhQmPw2vW+MK/n7J/lqP3B/CD5+yf5aj9wfwg9UP+WP5Hmj02k+FNPChMfhtet8YPChMfhtet8YV/P2T/LUfuD+EHz9k/wAtR+4P4QeqH/LH8jzR6bSfCmnhQmPw2vW+MHhRmPw2/W+MK/n7J/lqP3B/CD5+yf5aj9wfwg9UP+XP5Hmj02k+FNPChMfht+t8YkVyb3OzjqkrSlISEkYa+cBtMRxE3LTlnzLzcqhlTRCRniNThNa0G+N2in7Q50U+2IrqimibE/2eFzSAnjqpoC9ossNKn2lvoH2lQpvx5Os/mX7obaVPtLfQV7SoVX48nWfzOe6LDRPXpu09xTNZ7o1QOCHFh3TmJwEy6AvD4wxAKHUdkNfBVaP/AE57RG+fWQMcWucLrO2KiUZsrAUCUhQBzSa0PIaZ0iUOaLbRAr8nJ5iIR2nYMxL/AFzLjfKpJp/cKj0wNqoJOiHA35rliFILTuqh2WamZNp5XClQWjJaWiMikZYjxttaUEZWfcadZdaWJdDoUASlyhQK60uZ8UgRzXSvg7KJWgOpQggEY0qcwmv3EDWTXOpAyENU3xemF4WlTzyv+3wTXXhQhdBzmM9OdIRYohYs+I32HZfs3J8YDmmd/wC7c3MvNpbl2ik4auoFFVAwkLKjklOdOSI5Zuj58zfAPNuBupBdQBhApksKUCKVhxMWjOMDGtu0UJ2qLqFgc4LR9NI5J7SK6phaUP4ioU+kaCHk1yxJW2ShRpvoYiUrtIMjEMWEjZfO/bvSyIyblRi3lMh0ol0FLaCUhSlFSnKEjErYOYCFkeqVUknWdcdFm2cuYdQ02KrWQBuFdppsAzjYMaIY+kdgzJ71FOZyXNBGx9hSFKQoUUkkEbiDQiMAIdDgRiGxC8giVMaMp9aQpDOJKgCkhSSCDtqI1T2jqdYbU460EISKqUpaQAOvu1mInp1P8YXcJUagggiYkqeXQ8kz3TT3Nw40UfXudFHtiFF0PJM9009zcN9FH17nRR7YjzbSnXqPqHgtJSe5uWGlT7S30Fe0qFV+PJ1n8znuhrpU+0t9BXtKhTfjydZ/M57oVonr03b4IrPdGrt0FH/iC93Bmv8AcmL8mTRCiNYB7jFBaCvKC/6R9pMX7OeIronui9rR7aQD+5LPcFU9y9LLrs8ZWYCSFKUltScqEFVAecD0RaNo2W2+2UOICkqFCCKxSWj+4T7lpF9xCm2mnFqBVkVGqgKDaKHXF1WxbTUq0px1YSlOuvdzxGeIgbM2WH/bklG9188zuj8m11SLeSKhVfNbOevrpFqW5Py135RAaZClKNABkVGmZJMJtGFqietOcmqa0oS3XYjPsrhESm/1xU2lwPCOFtLZJJFKnIimerXCppXOLRPewsCPsu2sV03OvezajBWlNCMloNCUn3jlirNMNwkyqhNMJwtrNHEjIJUfvDdX3xMJObsmwwoJd+kPjAKK1qpqqkfCIfffTCJ1lcu2x9GsUKlk4uQhKdsLpNZrQ6Fptfb/AI81whVjFraC7scI6uaWOKjiN184+Meyg7Yq6XllOLShAqpRCUjeTkPTSPqS51kokpZmXHjYak7zkSe/si00rOA1sJNsW3+80lo3qm9NF1/k03w6R9G/r3BY19oI6wYrqPqPSDdkT0k4398DE2dyhmPhHy842UkpIoQSCNxGRHaDDujJrsMR2juQ7ivpXRGqtlsVzyPfCnTqsizwAdbia8ucNdEPkpnr7zCjTv8AYE/1ExSRgY2/V4pX8lQEEEEbFNKe3Q8kz3TT3Nw30UfXudFHtiFF0PJM9009zcN9FH17nRR7YjzXSnXqPqHgtJSe5uWGlT7S30Fe0qFN+PJ1n8znuhtpU+0t9BXtKhTfjydZ/M57o7onr03ae4orPdGrs0FeUF/0j7SYv6ZVRKjuBPoigdBXlBf9I+0mL9m/EV0T3GL+u/5pPt3LPcFFLmX+Zny41Tg3WyQpJ2gEjEkjXq6o57+6NkT7dUqUl1HiEqJTzFOo98UPKWyuTni+2eMhxfWMRqk84j6fsG2ETbCHkGqVpBHw7e6GpKbVFh4gFpSr8FSuiCaVJWm5LPjApacND56SSOcEE580XPeWx/lUs41UgrSQCDQg7DURXumO6qhgn5fJ1kgrprwg5K6j6IdXA0mszrSW3FBuYAAUknxv1J3g7tcclJlBe4dvI+RRzC+frXslyWeU06kpWkkGtaH9QJ1g7PdEh0bXYVNzaVFP0TJC1mnFqMwndWtMuSPoK2Luyc1QvttrpqJpXt1xBL7XxlpBgykilHDL4oDY8SuVTTLFuG+JElfLJDqmAYjlflxQ0C91G9GF2UzFqPv0+hYccwbsRUcPYnPrh/eK8c2m2GltMuql2uIohCilQXTErIZgCnYYa2SlNh2PwiwC5hxKqaYnFUyrnyCsREae3f8ApUfuf/XEIxzVLi5jcVhby80q4Cu9twLSDsIj540xXX+SzhdSKNv1PIF/eHXr7YtrRzfoWm0slIbWhVCgGtARka0HLG3SVdj5dIrSBVxHGbP6hn6dXXD8MjoHh7toyPikclo0Q+SmevvMKNO/2BP9RMONEiCLLZBFCMQIOsGp1wt02SS3ZJKW0KWrGDRIKjTbkBCGObia6+WLxQesV89QQ3l7ozi1AJlnq7KoIHaqgizntFCU2R9NRMy0lxYUNmtWAnaKZclIv59IwxEAHF2EZcyuBpO1Re6Hkme6ae5uG+ij69zoo9sQnuh5Jnumnubhxoo+vc6KPbEYfSfWqPqHcFoaT3Nyw0qfaW+gr2lQpvx5Os/mc90NtKn2lvoK9pUKr8eTrP5nPdHdE9em7T3FFZ7o1cFwr5NWatTpaW46oUBCgEhO6mute6JwvT+kihlVUP6xFNQRt5dGwyuL3Xueazocu62ppt19bjSVIQslWFRBoSakAjZWLC0MX3DDvyR1VG3D9GTsV5vJXXzkxV8epVQgjIjbtHNDs1I2SHVjdsPcgHNfYUwwlxBSoBSVAgjYQY+fb9aLX5R1S5dCnGFGqcOakclBmRuMSXR9pkSEJYnTQjJLuw7sW48sWrL20w6mqXEKB2hQIjPYn0788jv4FKsvmqSs61H/AKNAmiNVCtxKevEQIdtXaFjFqangHHcVWmEkHPzlKO7ki2rzaQ5ORQarSpzYhBBUTzDV1xRrl4nbQtJt50NKOMYW3lBLQSKkIUo5CtM95prh+LWVVxYNZvw5X+67eyeX10otWlL8CphaCCFIIWkio3jaIrqu2LJtyzpeaaC0qXKKLw4Rl4tqogAqW4ytICuDSknkJSkDl6GLMlHJiz5uX4INh1DMy2SCElIISshYFQU0qSNZrFnTiOmYQwHO/wCUgm6QXAvw3ZhWvgluOLAB4yQgAZ5DWTy9kTQ/7QKT/wAqr+4RHLMlFN2xiUG0yq5sgglrCtJKyKJNapAAzGQqITWpMhdrlJKC0iaISKIwBHDahQUKaQy+jileXG9yL7V3EpvK6eG204UShAzOSxzxsV/tAJ2yqv7hEPvjd0uWk+UcG2wXQAoKQEhGHEpSUpOYSkKOQ74kVl2VJOzFnzTBZDbbnAzLaiPuoXwbhCwK1FMR2EjdDPoFMxgtitwujEV2nT+nZKGvSHwiK3t0tzM82WgAy0fGwmqlDcVahHbb9ksEl2TW2WxNqE22rAHAoPnCpGws4SKBNBTXXZxaUE/709wSSGApNCnguCphTTBgSCM67TDsFHT4wQ0/dcxFZ3QH/CZ7po7m4b6KPr3Oij2xCi6Pkme6ae5uG+ij69zoo9sRkNKdeo+odwWipPc3LDSp9pb6CvaVCq/Hk6z+Zz3Q10qfaW+gr2lQqvx5Os/mc90d0T16ftPcVyt90aoHBBBHpKziIIIIEIjNtwjIEiu7KvUIkl3LjrmEcM6oMSwzLitZG3CD3nLnhk5e2UkuLIS6VrGXDvCpPKBr7hFRPXtc4xwM1jt/AdpTgZbN2Sj0ldCcfzRLuEbymg56rpDHwZz9K8CObGj4xxWjfWcfrjmFgHYg4B6ufphQqaWTUrUTvKiT6TAGaQcMyxvKxPku9BOJu5E60CVSzlNpSAr2STCRxspNFAg7QRQ9hjqlbZfbNW3nUH9Lih6K5w2TfJbgwzTbcynesYXBypdTmOvKHQ6rYOkGuHLIpNmFR2CHj1itvArk1KVQVUwugeSNpSRk6kcmY2iElIlRTsk2ZHhaxXMJXkEEESLJKIKQQRyyFPboeSZ7pp7m4b6KPr3Oij2xCi6Hkme6ae5uG+ij69zop9sR5tpTr1H1DwWkpPc3LHSqn/eG+VCh6x+MKb6CtmWeemPR/wCIkGlxmjrR/qD1kn3wgvGMVjSp8x0j/wBwQaMOF0F9ziO8IqulRtKgUEEEeklZtES+592W+DVOTnFlm/FH4ihqy2iuXL2wku3YipyZbZGQUeMdyBmo9kOL/wBvpddEszlLS/ESBqKhkVcuqnUTtinrpXzSikhNri7jwHmU6wADEVw3pvc5Orz4jKfq2hqSNWdNZ5YRBMeGH1xXimfYwmmJYSrcUmtQYlFjKKncY29UX/vNJF3OSPAdx7IMB3Hsi/7zvcDKPONhIWhFUnCDnlsOUVKNI87tU2f/AEm6d0VGjdMT6QjL4ohYG2bv/E5JG1hsSowYIndk6RkLUEzkswtByK0oSCnlIoaiJPbmjGWmEYpf6FZAKSmpbVXMVSTlUHWOyFzac9FlayrjwX2G4IQIcQu1U+24UkKSSCDUEGhB3g7IaPOiaBXQCYSKqoKB4bVU1cJvA8bPbC+clFNOKbWKLQSFDcQaRrbWUkEGhByI1g7xF05jZQHs7QeKbBtkvVJyqNW3kjCOt9wFQWBQL8YbAr71OSuY545nEUNP9UhUb87FKcLtxBYwQQQ+mlPbp5WRO8q09zcOtEyPpnei2O1cJ7EThsR0+e+B2FI90SLRAzVbp/U2PaMeaaROJ05G948Fo6fo0RXfpjlOIlXmu+hST7wIiGHhbEfG1p1KuolPxizdKchjlXCBqSFf2qqfRFb3LTwrU5LHPhWiU86QR/8AIdkIYdUSfgeD9r38V1ntaK3BVzBARBHprTizWbU3ucr5LITc5980aa5zTFTrIP8AliERMrXVwdiyiB/iuLWeWlYhsVGjRjdLPxcR9hknH5WC2sM4jTth9dRKUz8skDPhE1PblCez3QCQdsMrPd4GYbfSMRbUFYSaVpy7IZ0hI4l8bshhNuZsrWnpw6mxRi7r58grhvt9gmf6Z90UU6EFIUMjqpFrzukSVelXQpBC8B+idqAvkC05H0GIRL3qlAoYrOZptotdequUZ3/T0VTTROBjcSHXyI4dqZleGmzt/FK7Is5UwQ20jG4qtABqHnKOwReKHm5KVRwywlLSEpKidZSADTeeascFiOS81LVk1GXH3uDSgLQrcpJBz3ExWt+7szUuvhHnFPtnJLhJOHkUDkk+gxFlLdMVOomdq7E9E7T4IfIQ0WCR3itQTM088BQOLqByUAHdC6CCPRYo2xMDG7BkFWk3N1kFZEc3bGxwVSk9R90aY3t5oVyEGES9GzuYT8IxYm8logMEZITUgDWchDxNhdR1YEyngrGlUbXVqX1VUfeImWh2V+iKvOcUexIHfWIjfscGJaXH+CyAecgA+zFmaMJDg5VuuvBi61kkeiPMnHWlv+Tyf3fuWjl9nRAcU/vPJhxkg6iFJPMoEGKJuq+ZafQlWXHLa+uqfap2x9ETbONChvEfP1/rPLM4VjLhKLHSyCvSPTD1RHadzTse3LtCb0U8Oa6MqK3us35POvt0oMZUnoq4w9Bp1QnidaR2A81LTqdTiMDlNi01I946ogsbbRVRr6Vjjt2HtGSpZmYHkKXXhVisqzzsSXknnqD3D0xEYlMurhrIcT96WeSun6HAUk81axFo5o0YGvYdoc79m65JtBRDCx0OOuoZQQVLOFOLIV5455WWxVO7Vzx2Xbn0S80265iwtnFRIBJI1DMinPDtU5skb2tF3AGw52T8eshDZAbApjatkPSxo+0pFdSiKoPMsZQpmZEa05cmyLAtzSZKzMu4yW3hwiSK0QaHYaYogsuqiBXZvjO0T6pjQ+VhY69rceauopWVYLJADYbV03btZ2VUHWTRX3knxVjzVfHZFwWLbbFosHIGowutKoSknKhG7coRS0l4vWe+Ndn2y5Kv8K0rCoE8yhtSobRDNbor1hI4tNpBmD4JioY2GFjhv2p/fi4ipNRcaqqXJ62zuVvG4xD4t6y9KUq+jBMpLZIooYSttQ25jMDkIiBXpkZJKiqUfKwf8PAqieQLIpTkOqJ+iK6qH+2rGEOH8txVTIxu1ij0dDHiL5h3xzx0JFGjykRoKjqgcwlU3WJ4A9y54e3Iszh55hB1BYWrmRxvdCKJ7o+Z+Ty81OHWEltqvnHMntw+mIWlqjU0jyNpyH3SIGF8gatdvumbtBYT95xLaebJI7iYvu7kqENCgoMgOiBQeiKR0dWcXZsLpUNgq/zKqlPpr2Rf8qzhQlO4RjKaO9QGjYwfsq40s8NDYhuWwxV+liwsTRcAzbOIdBWSh1HPqi0aQrvBIhxo1FQAQR+kih/1yRK0gwlgkbtab+f6VZSTGKUOVIXdb+WScxJE8anCM184UOXXT+4xXKk0yIoRsOsch5Ym6wuzZ7b9GrL9TZ+KTHJpFsUNTAfbzZmRjSRqxU4w6ya9sTdC1IjmMV+i/Mdu8fhT9KQ5iVuwpbdO0ktPlLn1L6S27yJVqV1KoeqF1p2cqXeW0vxkGnONihyEUI545Yf4vlrKU/8ANMpone+0Puje4gat45o0MjdTNrf4u63gVT7RZI2nik1EblTKVeMnPeDSOciPIkuhY849/EJxk72DCNnA5roDiBqSTzmMXpsqy1DcI0xJ7C0dTc20HWw2ltVcKlrCa0NDROZ1wy8QQ+0kd9yUo1Ejhhbl2CyRMTuEUp6YxU+gmpSe2Htv6PpqTaLrgQpsUClNrCqEmgqMiKk64jZhMUVPJeSM3vvBThq5i0NOwbFv4VHmemPHJgUolIA9MaI9ESBA0EHMps1DyLCw+yAK9cdE4qlEjYM+ePZZOEYz/l5THMpVTU7YaB1st9ze9Ltqoubu5eoQVEACpJoANZrlTrixb0pErKy8ik5oGN4jas199T2Qp0b2OlTypp36mWGInYV04o6sz2RvlGl2jPZ/fViV+lsbOwU7IzGmqpsk2rv0Y8z27h+FYaLhsTK7YFY+iiwsDIWoULhxno6kDvPXFliFthSQbaFBSoFBuAyA7IZCIuj2ERmR212Z8FXVcxllLl7GK01FDGUeGLAi4soqqXSpdglPDJHGb18rZOv/ACnvMRewcM9KOSLhAWAVy6jsUKmnpPUo7ovK2JAOoOVSAct42jrEUDeGyl2fNhSKgVxsnmOaeo5EbRSM/gdDIYQbG+Jh8FoqSQVMJhdt3KDzEuptakLFFJJCgdhEeNrIIIJBBBBGVCNWeznid31stM2ym0GBnkJlA1gjIK/1rBB2RAY3dBVtrIMVs9hHAqjljdC8tcmr76JjNyjb+1WpDnT8xX6hkdscAk18IG8JKyQABnUnUBTXWsYJXsOY9I5jEu0UySXLSSo5hpC3BXzgKJ7CqvVDj3+jxufuAJSCAd67W9Ds8eKCxi2jhM+bxaRdd17BaZYabBC+BSGzTUFJAC+vFXthlZbSQ2CnWdZ5f9bIrC2bSSmcnnhMuy7Lam0EM0Jeew50CsqgDM81dUZnXOq4munAO+ykRxmRxa07FOb3XfbflnWqhBeSUJrkCs+J14gOqsUu9oen9RLBVsHCZnLIDi0zOUP7nXpLtqM8I464jjpa4ZQJStQyNE5AmlNuuLdtZtJbJIzHimBs7qOJzoLDO5BS54HQPEbztC+SHGykkEUINCDrB2iNzEv95WSe+JNpOkgzabpAFHAh2nKtIKvWqeuIq8+VHPsjTNkfURNc3IOAN/BMxGNl3OzI2BZTD+I7gNQglJVTq0oQKqWQEjeTqjSTFg3Ps1MjLmfeH0igUyyDrrqxU5e7nhmuqm0MHR27hxJQ0PqZc8yVuvGpMnLNyDZqQAuYUPvLNDTmr6EjfEt0WXXKUcKoUU5Q8zez+4j0CITdix1z80VOVKQcTp3knxesxf8AZMjwaAKUJ9G4dUYYRmWQQnPPE88TwV1WSCmhELdq7EppHoj2CNABZZ1EeER7BHULykQy/d1EzLRGo60HzV7DzHUYmka3WwoEHUYh1lPrmZZOGYPNPQymJ4cF85WFaq5F9TbqeIeI+g51G/sNeUGFd9bqiVWHWeNLO8ZtQ1JrngJ7t8WhpFuQXBwjY+kSMv8AuJ3dIRCbuW2gJVKTQrLuZZ621b+QV17ia74hUdY+nk1rRmMnt48x3q+niZWRaxnWVfx0SE0ttxK2lKQ4nNKkmhB5DDS9V1lyLuE8ZpWbTmxQ5aalDaIRxvIpo6mLHGbgrO2LHWcvorR5bEzaFn1WtLLmNQDiUAlaRQFYSeKk4sQ2jLVEKvxo+mJUFxK1PsAqUpRpjSpXjqWBrrQVUIkeiy87Dku023xXWUYXGssRGZLifOBJqdo5oll4rzSzcs4ZhRQ2pKkkkAlRIIwpTWqjyCMk6RuudA5uE3OEZ5jiFNp6h8DsTcxvVY3G0bvzJS+tSpdsUU2oAcIo6wpIOoaszuiYaSbbmpCQBQtLrmMJU6UgKQCDhVhFUlWIUrkM9USKwrzSzku2pglbQSlIIGqgAwqGtKhuMQnSxeZlEu6yvjPPJAQ3XNAyIcV5oGHIazXdHY5GmZsLW4jfpC2wcUVFRJO7G/ZuVKz0ypxZWtSlqVQqUo1JO2pjngh9dK6i512niMozdc1YRroK/eIjWSzR0sWN5yAULCXusF13JusJhRfe4sqzmsnUsj7gO3l7IY2zaTloTKUNp4viso3J38m87gI23jtxKwmVlRhl26BIGtxW/lz1DbE80d3H4IY3B9IoDF+hPmjlO2MFWVkk8mtcOkcmN4cz4rRQRNoosb+sU/uPdZMs0ka6Zk+cvaeYbImAjBDYAAGoRmInUlPqGWO05k81QzSmV5cV7BBBExMoggggQiPI9ggQuealQ4mh6uQ74qPSDcM4lPNJ4+taR98ecnl3iLjIjnnJMOJodew7RFbV0pcdbF1x+xwUykqnQPuNioCxLebW0ZScGJhWSFHxmzv3ih1HZzGIzem6TkkvPjtKzbcGpQ2A0yCqbOyLLv5o+OJTrKaL1qQNS/1J/VybYitiXlDaDLTSOEl1ZFJrVHNzbv8A8hqhrn0zi+IZfyZ4jn3q4npo6xmti28FBGXVIUFJJSoGoIJBB3gjMc4jrtS23plQU+4p1SRQYyTQckPrz3GLKeHllcNLKzxDNSORW8cvbSInG1pqiCrbrWZ945LPPY6M2KYWbbr8spSmHFNFQorASKj/AFtjiccKiVKJJOZJNSTvJOsxhEuu1cYuJ+UTZ4GWGfGyU5yJ2gHft2QVVRBRtMj8uzaexDWOkNguC6l0XJ1VTxGE5uOHIAbQmuVe6JFb1uoDYlJMYZdORO107ydZBOvaY125eThgJeWRwcunJKEjNfOOXdEuuJo8IIdeTVetKTqb5TvVybIxNdWvqHh8g+lg7zzWhhp46Rmsk2rzR9cMgpedH0hzQk/cHnH9XJsiyJ60UyaUDgnFhSgkFASeMogAGqhrJhjKSgbTQdZ2mNFrWcXkoAIGFxtee5CgqnoiRSUpY7Wy5uP65BU1VUundc7Ermb7y7bcwteNPyXBwqcPGqtIUkJAPG1050mJCgxDrbuCqYccXwoAc4XEmhoqqAGa9BeJX+eJilMWTg22SiLKCCCEoRBBBAhEEEECERjGUFIELRMyoWKHq3jlEVtffR0HauN0S5v1JXyL3Hli0KRgtsEUIqIgVNGJDrGHC7j5qTT1L4HXC+brPtWYs50oII89tXikc3LvHpjtnrrS1oguSRDL+tbCskk707urLkEWxei5DcyjNNaeKR46eY7RyRUFuXSmJJWMVUgHJxFQU841pMV8c0kMu3BJx3O8Fe3grW9LJy3yV3JWzQHJsh+Z1oZTmlJ3nf19QjhnLRmLReCQCrzG05JSObUOkY6bBuc/OKxqqlBOa1VKldEHNRi37s3KblkUCab6+Mo71H3QSSvlkvfHJx3NQXQULbNzKj9yNHgZotdFObVa0o5EV1nlixpeWCBRI/8APKY2IQBkBlGcWFNRiI435uO/yVFUVD5nXcvBHsEET1GRBBBAhEEEECEQQQQIRBBBAhEEEECEQQQQIXlIXWnIoUkkjPv598EEQa5jXQOuEuMkOyXtmyKEpBAz37ubdHemCCCiaGwtsNyJCSc17HsEETkhEEEECEQQQQIRBBBAhf/Z">
            <a:extLst>
              <a:ext uri="{FF2B5EF4-FFF2-40B4-BE49-F238E27FC236}">
                <a16:creationId xmlns:a16="http://schemas.microsoft.com/office/drawing/2014/main" id="{D1A067C8-48BB-45C8-A3DB-E7B35EDA9B0C}"/>
              </a:ext>
            </a:extLst>
          </p:cNvPr>
          <p:cNvSpPr>
            <a:spLocks noChangeAspect="1" noChangeArrowheads="1"/>
          </p:cNvSpPr>
          <p:nvPr/>
        </p:nvSpPr>
        <p:spPr bwMode="auto">
          <a:xfrm>
            <a:off x="117475" y="-1049338"/>
            <a:ext cx="1524000"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2" name="AutoShape 22" descr="data:image/jpg;base64,/9j/4AAQSkZJRgABAQAAAQABAAD/2wCEAAkGBhQSERQUEhQWFRUWFhoYFhgYGBwWFBgXFxgXGBYaGRYXHSYfHRokGRUYHy8gJScpLC0tFR8xNTAqNSYsLCoBCQoKDgwOGg8PGjMlHyQyMjIyLC0sNCwwMCk1Ly4sLCoyLCwsLDQtNCwvLC0sLC4tLCosLCwvLCwtLCwsKS00Lf/AABEIAQ0AvAMBIgACEQEDEQH/xAAcAAACAgMBAQAAAAAAAAAAAAAABgUHAwQIAgH/xABJEAABAgMEBAgIDgICAgMBAAABAgMABBEFBhIhMUFRYQcTIjJxgZGhMzRScnOSsbIUFRcjNUJTVGKCwcLR06Lww+Ek0kOj8YP/xAAbAQACAwEBAQAAAAAAAAAAAAAABQMEBgECB//EAD0RAAEDAgIGBggGAgEFAAAAAAEAAgMEESExBRJBUXHwExRhgZHBIjIzNHKhseEjUlSSstFCYvEGJEOCwv/aAAwDAQACEQMRAD8Al73XuXJrbSltK8SScyRShpqiB+VF37Fv1lQcKPhmfRq96Na7t3ZVyUVMTKlpCVlJKTkByaZYSdKoy1NTUopWSSMuThhckm+GC2DGQshEkgWz8qLv2LfrKg+VF37Fv1lRi+L7I+8Od/8AXB8X2R94c7/64tdTp/0z/wBjlD1mg5P3WX5UXfsW/WVB8qLv2LfrKjF8X2R94c7/AOuD4vsj7w53/wBcHU6f9M/9jkdZoOT91l+VF37Fv1lQfKi79i36yoxfF9kfeHO/+uD4vsj7w53/ANcHU6f9M/8AY5HWaDk/dZflRd+xb9ZUHyou/Yt+sqMXxfZH3hzv/rg+L7I+8Od/9cHU6f8ATP8A2OR1mg5P3WX5UXfsW/WVB8qLv2LfrKjF8X2R94c7/wCuD4vsj7w53/1wdTp/0z/2OR1mg5P3WX5UXfsW/WVB8qLv2LfrKjF8X2R94c7/AOuD4vsj7w53/wBcHU6f9M/9jkdZoOT91l+VF37Fv1lQfKi79i36yoxfF9kfeHO/+uD4vsj7w53/ANcHU6f9M/8AY5HWaDk/dZflRd+xb9ZUHyou/Yt+sqMXxfZH3hzv/rg+L7I+8Od/9cHU6f8ATP8A2OR1mg5P3WX5UXfsW/WVB8qLv2LfrKjF8X2R94c7/wCuD4vsj7w53/1wdTp/0z/2OR1mg5P3WX5UXfsW/WVB8qLv2LfrKjF8X2R94c7/AOuNiQsCzHlhtp51SzWgqRoFTmUbBHl1LTMaXOp3gDbquXRU0JwHPzWP5UXfsW/WVFhSzuJCVeUkHtAP6xSlsygafdbTXChakiuZoDQVi6LP8E35ifdELNL00ETI3RNtf7LtXGxjWlgzSDwo+GZ9Gr3oxSH0JMek/c1GXhR8Mz6NXvRikPoSY9J+5qGtH7vTfG3+S81PuHj5pKgggj6QsQiCCCBC9tIqoAkJqaVNaDeaAmkSVoXZfZSVqQFNgAhxJCmyCQBRW8kZaYioeLnlialjJvqVVKi4jPCAnKuFW4lRII+tCzSNTJSsEzcWg+kLXOrvGIy8PBTQsEh1TnsSPDlZ12pJcotwzIrVBKymhaOdUFFcyrMb6CkSypWymWiwtxK6qxHlFbmICgoWhllXLLTGaWtmz22VMpbc4pXOHFLOKusqOZOWndlCKs0tNUMHV45W2cMQ0Ytw3g9wyO3DBW44GsPplpw37VWjyQFKCSSkE0JFCRXIkZ06I3bMsF+YzZbKwDhJBFATnnU5DfDvKpsnA40FBHGUCseNKxQ1FFODKhFerOPFpS8rZ8q5xDilLmElCFBQWchnzaAAYtOnlRadptziIo4nB5IDdduB3k2IyxOG7wjFMB6RcLbbFIc/J8UsoxoWRpKDiTXWK0Fabo14II0jQQACblUjmiCCCPSEQQQQIRBBBAhEMNwfH2uhfuKhehhuD4+10L9xUL9J+5TfA76FSwe1bxC1Lz+OTHpV+0xcVn+Cb8xPuiKdvP45MelX7TFxWf4JvzE+6I+b6Z9hDw8gtvWezZzuSDwo+GZ9Gr3oxSH0JMek/c1GXhR8Mz6NXvRikPoSY9J+5qGFH7vTfG3+SiqfcPHzSjIhvjE8di4uvKKCAoDaKgjLTSLXleBZhxCVpfcooVGaf64qEx1Fd/xZrzBGt0k57ZmBriAQ7I7i231KyMNtU3G7zVfL4EWBpmHB0lA/ZHh3gPbI5D6+vCR3JEMXCs+pEgtSFFKgU0INCOUnQRCtwSXwecdVLvLKxhxJJ06QCCdeZGfTuhaH1Oq6QPOq0gHHHEDGxFtvmprMwFsSl+3+Ceal0lSKOpGwUX1CpB6K13Qmy7gQuqkBdNKVVAJ30IOnVUaI6sUkEUOYMURfy7NbVDTWXHUJ3GpxK9UV6awwp617XFk7rtsTrZEWxN7W2XNwBayidGDiwY7lG2Iufm1YJX5tIyPFJS0hO4qQKnozMOTHBfPEVXPOA7ApRHeuHViSasyRJQmnFoJO2oFT0nSemK3u9wuv/CR8Iw8UtVMq8iuipJzG09e6F5dLMXOhYGgYkBrb2xzuDc4XsLWyuTnNg2wcb95WreOwbSkklS3VPtDSVAOADXVDgVlvFeqEudmw4QeLQg68AwpJ24a0B6KDdHUSkJebzzSoRz1wgXZ+BTRSkUbXykbBtT0CoI3ERd0dM0SBjgLnJwAF+w2sCbYjZngLYxTNNrjwSzG7Y1mKmH22k6VqAO4aVHqAMaUWlwL3dxKXMqGQ5KOrnHtoPymGddOYYSW+scBxP9ZnsCgibrOxySTfG75k5pbdCEHlI18k6q7jUdkQcXfwv3a46X49AqtrM7Sn63cK/likIj0dOZItV5u5uB7dx7xn23XZm2dcZFT9zrFZm3+JdUtClcwpKaZaQQUnVn1GLD+Q5n7dztT/AFwgcHn0ix0q9xUdHwvrXSCpc0PIFgbA7y4eSmjA1Abc4Kg793Ll7PSkBxxbi+aCU4QBzieQDrGW+EmLM4cPDseav/iis4v6MLnQazySbuz7HED6KKawdYdn0RDDcHx9roX7ioXoYbg+PtdC/cVHrSfuU3wO+hXIPat4hal5/HJj0q/aYuKz/BN+Yn3RFO3n8cmPSr9pi4rP8E35ifdEfN9M+wh4eQW3rPZs53JB4UfDM+jV70YpD6EmPSfuajLwo+GZ9Gr3oxSH0JMek/c1DCj93pvjb/JRVPuHj5pKMdRXf8Wa8wRy6Y6iu/4s15gjWaT9tHwd9WLIw+qe7zS5wrtFVnrCQVElNAASTyk6AIXOCS5jjS1TLySiowoScjSoJJGokgZbt8P157ablWuNdSFIBFcqkVIFQOkxsyE63MtJWyvkEZFJEKeldZ8IyLr5ZkBvo3y2AnbZWLDB3O1e7TtVthCluKCQBXM0iqbr2wJ+2y99VKCEV2BQzpvxHqMTnCFwfuzCC408tRTnxajyDTdqV+L2aYr7g7nDL2k2FgpJKmyDkQrSAd9U064kYwSQSyP9YA+juG09twMxgMRndcJ1XNAyO1Xtb9mfCJdxry0lPbke4wmSHBrISgxTCgsjSVkEdnNHWIsIgEbiPbFBcKFlPMzZxqWppeaKklKTrSBoG3r3QNidLMI2v1Q4bzYkbLAi9wTttYZI1gG3IvZPtqcLUpLpwMAuEaMOY9YmnYTFZ3vvu5aBTjQlISappmrRTM5CnVqhbhrurd7jJWbmFp5KWVJQT5VMRI6KAdZ2QzNNT0DBK+5IsB34YAWGXYTa+KgD3ynVCWpOUU64htAqpagkdJNI6Tu5Z6JRhlgacOW+g17zp6SYqjgfu7x0wX1Dkt5J846ewED88S19r+lq02QhXzbR+cofK/gcrrippCWSeo6OEX1b4dtru+VmjtcVJE0NZd23kf33K1ZqXC0KSdBFI5qvbYRlJpxqlE1qjzTo7DUdUdKykwHEJWNBFYrvhju3xjImEDlN87ek872A/lO2OUs4jlbKPVdYHv8AVPcTbgSUPbrNLdo5Krng8+kWOlXuKjo+OcODz6RY6Ve4qOj4lrfez8Lfq9eY/ZjifJUzw4eHY81f/FFZxZnDh4djzV/8UVnDDRfuw4v/AJuUU/r+H0CIYbg+PtdC/cVC9DDcHx9roX7io9aT9ym+B30K5B7VvELUvP45MelX7TFxWf4JvzE+6Ip28/jkx6VftMXFZ/gm/MT7oj5vpn2EPDyC29Z7NnO5IPCj4Zn0avejFIfQkx6T9zUZeFHwzPo1e9GKQ+hJj0n7moYUfu9N8bf5KKp9w8fNJRjqK7/izXmCOYpaWU4tKEAqUo0AGkkx03Y7qUMNpUpIISAcxGp0pIxs0YcQMHfVqyUAJabdnmlzhc+jnOlPvpiv+Cq9xl3wws/NuHk7lnV1+2m0xYfCayX5BxLVFqyOFJqTQhRoBuBigEqINRkRo2giI6KOOqimjBx1rg7jqtsfEd+IXqQljmns8yusAajcYqThZukW1CcYFCCMdNVCMKukGnVTZDbwb3rE5LAKPziOSsbxr6Dp690M1oSKXm1NrAIUCDXRnFRrntIeB6bcCPq3gdncV7sMth5BS3cC+SJxhIJAdSAFp37tx1f9GJm8F3WpxotvJqNR1g6iDt3xQluWY/Zc2cClIzJbV5Sdh1GmQIO46xDTZfDY6lIDzQWRrSaV6lfyYlNI4sDoRrsOIsbOHZiRlsINxkRcXPNcX9LA/JSrfAe3xlS8sorzcq9GID+OmPPCHPtSsomQlgMblE4U6aVoe3m9KjsMRFscNLziSllsN1+so1PYP56owcHFhrmpr4XMqJSk1ClmmJe0V1JGQprI2R4mjka0T1JNm5BxFy7YMMAL5k42uDhddaQTqs27tysO70o1Zlnp404RSq1aMzmTXpJ7oi13msckklsk6SQCT0kiNHhnnV8Q2lvNrEMZTmBTmg02mnqjbFOwUmjmVrDI9+0jAA/EcQczfusiSYxmwHOxdJXZvFKv1bllghOZANQNg3ZDuiZnpQOtqQoVChTPRFA8GM463PI4sEpIIc2BOkEnVmKdZi//AIYjy0+sIjljjp3OpnuFrC2QwOzC20Husugl4DwFRVg2KZW2kMkZBSinekoVh/jpBi+4U7au+27OS8ylaQpvEFZjMEEZ59fbthm+GI8tPrCIxWNlku9wuGgE7yC7HvBB7L22LpjsMBt/pU/w4eHY81f/ABRWcdD3muhKzy0recHJBCaKpStK6FZ80RGS3BbZyDUkKpqKyR2YqHsi7SaVip4ujIJILsi22LiRm7t3KOSAvde+7fu4Ku7v3BXNyS3kVDiVHDXmLSAOzlYhUbM9saVxWym0G0qFCMYIOkEIUCIui1ryykgwU4kpAFAkaTlSgTr6suiKeunO8daodIpjU4qmzElRpHg1Ms9LUlxu3UcewGx9EHbhnuPEAetRrXstncf8qLvP45MelX7TFxWf4JvzE+6Ip28/jkx6VftMXFZ/gm/MT7ojI6Z9hDw8gtbWezZzuSDwo+GZ9Gr3oxSH0JMek/c1GXhR8Mz6NXvRikPoSY9J+5qGFH7vTfG3+SiqfcPHzSa26UmqSQdoJB7RGX4xd+0c9dX8xrwR9GLGnMLE3IWx8Yu/aOeur+YwE1zMfIIA0DIIJJU1dK8q5KYS4mpSclp2p3bx/I1x0VY9rtzLSXG1BQUK5Ry3E/dW+b8iurZxIJ5SCcukHUe7dCuto3Od0sXrbRv+4+YwOwiaOQAarlfd5LrMzreB1PQdYO0HUYrp7gOVi5L/ACd6QT21HsifsrhhlHEjjSWlawoGnaKjvjanuFmRQmqXMZ2JBJ7v1IhQ10sZPR67ScwGk/ItI7x4qxYHOx7/ALqMk+CuTlEF2ZUXMIryzROWejIU6awg2jNv2hMOqlapZZRUUUUIQ0n6xA2nUAToFMo+Xy4QXZ44RVDXk61bMVNW7tJiOuzaQYLjiZhyXeAHFKSnE2rPlpdABNKAUyIrphjS0clzPNi7IA423ncCdwwA4lRPkHqNyWpO8alAJe4xCiRyXCrNNCQpCqKHOGkUOrRHmasV5p1DTiChawgpByqHKYM+um4gjVDXat6ZZ/iHHkIcmWca3FttltDygfmUGozzopSiKUSQOdkT16peal5ZTylpmpZ1IClVcLrIUlRxLCRyhmRUfVPlQza5wtZqhIB2pdnbJflH1sOLDS0gFXzlE5gEZp0mhjZtSyJqXS2p14JDiOMb+eJK00BBAHSMjSN6+1oS03OPTCX6IUgYUhtfGFSWwkDMBIBUMzXR2Rjvvb7My3IpaUSWZcNuVSRRQCRlXToOccF3FpLc88OxGV8VHMyc0qWXNBauKbWEKPGGuI4acmtTzhGtILmHnUNNLcUtaglIxqzJ68hv3ROWTbDHxU/KrcwOuPpWmqVFOFIRWpSD5JjVs602ZMqcYWtx2qEoUBxRQAEqcUMQVkpQwDKuHFWmKO2GPo8MEXyxWGyLMnJl5bLSl8YhKlKSpwooEEJVpOkFQyjVHHlsOFxQSo4U4nFAr24U1qQNZ0CtNOUPslfKRTPmdClNl6VUh5vApQS+S0ag0ooEJNTtTX60LttW1KzjDTqqMzjQShaUoPEuoRQJKcOSCBq0ZEbKeG4nFmHBdPFRNuXbdlXCiYU2lwJCinHiUQdGgbtsbVwfH2uhfuKiU4QLdZnZhTjT6Q3gSAlTSgsqTX62CudfKpEXcHx9roX7ior1xcaCUuz1HfxK9RW6Vtt4WpefxyY9Kv2mLis/wTfmJ90RTt5/HJj0q/aYuKz/AATfmJ90R870z7CHh5BbWs9mznckHhR8Mz6NXvRikPoSY9J+5qMvCj4Zn0avejFIfQkx6T9zUMKP3em+Nv8AJRVPuHj5pKgggj6QsQiCCCBCIIIkrEu+9NLwtJyHOUckJ6Tt3DOI5ZWQsL5DYDaV1rS42CjY3JGx3nvBNLXvCTh9bR3w3rk5Cz/C/wDkvj6uRSk7081PXU7ojLR4Q5lzJvCynUECqqecf0AhS2vqKnGki9H87/RB4C2sfkrBiYz2jsdwxXljg6nFaUIT5yxX/GsZFcG01qLROzHn3phembTdc8I6tfnKJ7iY16xKIdIHF0rR2BhP1evOtDsafH7Kcm7kTjeZZUobUEL7ga90QjjRSaKBSRpBFD2GNiWtV5vwbriehZA7K0iWRfJxYwzTbcyj8YwuDzXE5gxIHVsfrBrx2XafAkg/uC5aI5XHz58EvwRPKsdp/OTUceky7hAc/wD5q0L6NMQikUJBFCMiDka7M9B3RZiqGSXtgRmDgRxHnkdhXkxleIIIIsKNEEEECEQw3B8fa6F+4qF6GG4Pj7XQv3FQv0n7lN8DvoVLB7VvELUvP45MelX7TFxWf4JvzE+6Ip28/jkx6VftMXFZ/gm/MT7oj5vpn2EPDyC29Z7NnO5IXCin51g/gV7w/mMVmitizG5w+1qNvhVb5TB9IO9Ma13+VZE4nYSf8UH9IvUptS053Pb/ADUU/pUHj5pHgggj6UsQiCCNqy7OU+6hpHOWabgNJJ3AVPVHl72saXONgMTwXQCTYKTurddU25nVLSOev9qa/Wp2DOJa8F8Eto+DSNENpyK06VbcJ09KtJ9uW99qplmkyMtkAPnVDSa54SdqtKukCEeENNCdIvFVUD0P8GHd+dw2k7BkArT3dCNRme0+QQTBH0RYljXClZhht0F5ONNaY0Gh0EV4vaIv1+kYaBgfNexNsBfFQxQulNmquoIdrbsCz5VwNuqmcRTi5JQRQkjyRsjRbaso6VzY6Qn9EmIo9KskYJGRvIORDV6MBabEjxSvBD1KXIlJkEy02okaiASOlPJVEVbFwZhgFQAdQNJRXEBtKDn2VjkWmaOSToi/VducC0/MBddTSAa1rjsxS2DTREwJwTQCXiA8MkPHIL2IdO3UHNWg5ZiGghjJEH2ORGR3c7RtULXWWV1opJSoEKSaEHIgjSDvjFG847xqKnwjY061tjLPapHu+bGmY8scRg7k/wBHZ4cJy3pGkjMfMf2Nu8Y7MfMEEEWFWRDFwfprPtdC/cMLsNPBu3WeB2NrPaAP1hbpZ2rQzH/V30U1P7VvFRl5vG5j0q/aYuORTRpsfgT7oimLaVimXjtdX7xEXlJsckbqDsAj57pWMvZCwZ2P0C2le7VYy/OSTOFyX5CD5Lyh6wJ/bEPcMY5ada8pvLrQ4n+IcOFeTrLvHyVIX3hJ94wkcGkxSaWg6Ftn/Eg+ysT4to5WjNjj8nBy8w/iURHO9JoMEbE/L8W64g/UWpPqqI/SNePpbXBwDhkVhyLGyId7mNiWlX51YzoUNg69HtWQOhJhIh1vmriJOTlR5ONfSB/7LX2Qn0reboqQf+R2Pwt9J3jgO9Waf0daTcPnsSa+8palKUaqUSSdpOZMeII+pEN3ERtvsCiijdK8MbmSgJi5Ll+Iy/mfuVFOkxcVy/EZfzP3KjE/9USulomPIsNfDwcnjaaOmnMTSS4DE7NmSS+E4f8AlI9EPeXCfSHThJllqmkFKFKHFDQkkc5WwQrosl5Zoll0nchX8Q50NNq0cIJGrq78lSqI4nBzgTrg5bCOzhtWGUmVtLStslKkmoI/3Rui8pKYxtoXSmJCVU2YgD+sVxYdwlqUFzdGmxmUlQC1btiRtOmGm1r9SzCaIUHVDIJbzSNlV6AOivRGZ0652kpGRU7dd4vctxAGwE5fOw71dAhgxYSBbbv7Bh90lcINnoamzgAAWgLIGgKJUDlvpXrMLMbdq2muYdU64eUrZoAGQA3ARqRuqGGSGmjjkN3AAEpHK4OeS3Je2nSlQI0j/adGqPSwAo00HR0HR/EYo+1iy9gcCERSGNwcNnNu9BEfI9LjzHI3azASvdRGI5XNGWzhmPkiHTgvb+feWdCWveUD7EGEuHe5fzUhOvbikdSD+rghRp91qB7Rm6w8SApKJmvO0JYkk8bMIHlup/yWP5jouxWaoJ/EfYIoO5cvjnmRsUVeokn2gR0NY7dGU76ntP8AEZtzQ+ta05NaT4kDyWm0y6wa0c82UHfmz+MaWny2lJ6wCR3kdkUhdOb4qcYUchjCT0L5J96Oh7daq3XySD+kc6XhkyxNuoGWFZKeg8pPcRHgMHWJoTk8A/LVK9aJdrxOjK2r+SfFzzuxdFj8wz/yBhfh34QEcczKzSfrpwq6SMQ78YhIjWaGmM1FGTmBqni3DyWUqo9SZwWWVbxLQnapI7SBDPwlu1ncOpLaR2lR/WFiUXhcQdi0nsUDDFwjJ/8AOWdqEHuI/SCYX0hDf8j/ABuxDfYu4jzSxH1Jj5BDRzQ4Fp2qKOR0bw9uYWSGawL9uyyEtlKXG05Ac1YFa5KGR06x1wrAxMi60wWUPIbxoWK8jlKGZGadOrVWM7XUkbWBkxBYTgHG2PZljwN1qIq6mrMZWlr945+oICl7wX/dWtJlXFtowDEkhPOqa551ypGrIcIc2hQK1h1OtKgBluUBUHtG6Fwx5UmO01HQFgp3wjdiBfxzvzdVayhmiHTxP1m9nNiObK5ZVyVtBkLKEOJ0EKSMaDsOsHoMJl7LglkF2XqpsZqQc1IG0H6ye8b4XrGtpyVcDjZ3KSeaobFD9dUW1YVvNzbeNs0I56DzkHYd2w64zEnWtDS9LTOLor4tOzsO7scO/cvU9LcBsoxIwO/naFSUEP8AfO43Oflk71tgdqkD2p7NkIEbug0hDXxCWI8RtB3HnFIZYnRO1XIgggi+ol6OiPMezo/3fHiK8GR4n6q7Wj0mH/Vv0CIeJocRYradBfWCegqK/dQnthMlZcuLShOlagkdKjQe2HDhHmAlTEunmtN17aJH+KO+EWnH68kEHaXHg0YfMq9oWLXn1ty+8GMpimHHPIboOlZ/hJi+JdvClI2ADuirOCezKMhRHhHCfyoyHeFdsWvCek/EqJpN1mjuz+ZVnS0mtNbcscw1iSpO0ERRfCfZpS627TnAoV5yNHcf8YviEDhJsPjWXQBU041HnJ5w6xiH5o5XfhSxz7AdU8D/AEV40XN0c1jtSNYQ+FWW/L6VtHEga9a094WnrhFhluLavEzaQTyXPmzsqeafWA7TGle2yfg804gCiScaPNVnTqNR1Q20PJ0VTLTnJ3pj6O+diuacp9STpBtUPDTfZXGolJgf/IwEq89B5XvHshWhls1XwiQdY0uMK49sayjQ4B0VJ6xDatGo+Kf8psfhdh8jqk9gSWLEOZv+o5KWo+gR8j6kxek1tQ6ma7T9H0rel9XagjOLRu/eiUYlmmlTCSpCaGiXKVqSacjfFYaYMEJa+kh0jE2OoLm2N8MMbW2gpl1aWGQugs5pyIOzhdMt+Z1h55LrDiVVThWAlSVVBJxHEkVyOnTlC0YKUj4THaejDejjjuWs2nM/IcMldbU9VppGyEa772aDe2FrnOy9GNmzbVcl3Q40qih2KGsKGsRrR8IjsDW6zxKMD2XurGk2maGMREXHaBs7SrYsS/ku+AFqDLmtKzRJP4V6D10MRF7bnNukvS7jSFHNSStKUKPlA1oD3HdFfYY+YBC2LQ8VJP01HK5v+uqXA9mz549qWGOaRurK1vHWA78yvrreEkGhoaZEKHURkY8R9UYEiNXrWbrO3JR0ZdJqMxxsO1elaI8R6XHmIqcERgnbj44qzXuBncG5Cw8BbyTRwd2bxk2FnmtJKzsxHko9pP5YjbcnjMzTi05410QNw5KB2AdsMsiPgVlLc0OTOSduFQIT/hiV+YRF3CsvjZtKiOS0MZ6Rkgetn+WMdV1QfUTVR9Vg1R3YnxdgtJoiLoKcyu55wVy3MssNNpSNDaAjrpyj2+2GaNSypfA0kazmev8A6pG3HrR8Rip2h2ZxPE4pDO/XkLkRHW3LYm6jSnPq1/z1RIx8IrE9RCJ4nRu2hRsdquBC5rvXZPwaaWkZJJxo81WeXQajqievGn4bZ7U0PCM8l3bTIL76K6FGGPhOu3iaKkjlM1UNpbPOHVp/KYTrhWwG3iw5Qtv8kg6MWgdRBKesQphnkEbJx7SI4jeMnDvGPFamZgraTtHP3SlG5ZNpql3kOo0pOY1KSclJO4jKM947GMrMLbPN0oO1B5p6dR3gxGCN+10dTDcYtcPEFYmxY620KWvBZyULDjObDwKmzs8pB/Ek5U2UiJiTsy0kpSpl4FTCzU05yFDIOI/ENBGsZRr2hZymiKkKSoVQtOaFp2g+0HMHIxFA5zPwpDcjI7x/Y2+PD29v+Q5+25akEEAEXFEBfAIgiSu/ZXwiaZZ1LWAojUgcpZ6kgxb8jwfyiknBJoIGta3FE9ZXphZV6UhpXNY4El2IAF8N6sNp3uvssqOgixr/AFzWGZcvMNFpTa0hxIUopKFVTWiyaEKw6PKiuimJ6Stiq4xJHkb5i2I2Ly+B7b32L5BBBFxQoj2mPiUwKMVJT0ruiGW3hu70zpm9Wj6y7PJo7fzcB9V5iRu9ZJmZhtrUTVZ2IGaj2ZdJER0Pl32xISK5pY+deADQOmh5nbms7kiKulaw0tOSz13ei3if6z7lWpYDPKGrQ4QLVDj4ZRzGBhAGjFli7KBPUYduDC7+BlJUOU6eMVuQOYOzP88VvdqyTNzKUqqU1xuH8INTntJy646DsGTwIxUpi0bkjR/vRGNdCC6OjbkPSdwH9lavSMoghETeec1KQQQQ+WXRBBBAhRtuSWNGICpTp3p1iOfr2WGZWYITUIVymzurortScuyOk4QL+3UDzZQOdmpo7Fa09B0dh1Qnqh1WcVA9V2DvJ3kU50XVdE/UdkUlzaPjORCxnMsc4a1CmfrAVG8EQgRN3etlcnMBRBpXC6nWRXMU8oHMbxEjfiwEoUJlihZezy0JUrPqCtPTUbIbaJqOqy9Ud6jsWHcdrfMd6h0xRdG7pWZFKgMbcrPlCSkgLbUalCtFdoIzSr8Q66jKNOPoMaaSMOHPIPakjHjJ3jzmOxZplCMi2okH6qhyk9JGRG8U6BDvdPg9bflkvTCnQpwniktlI5A5OJWJKq1UDQCmQ3whHdHSNhsJbWloAUQ2lCDuQkAEdIBMJdL1UsEUccbtVz3WubGwz4dingjaXk5gbkuWTcOXs3FOK41eBBCkqKThQqmNdEpBJCa1GzFryh6lZ5paEqbWgoUAUkEUI1UiPvlaol5GYdNMmyADoKl8hIp0qEUvNy8jKy7CXWVPTS2w4586UIRj5TYUE68BGWXTnFNznE3ebm1r7fkmVLRidmFxjsx2Y5kZb77VcFvrl5lRklctx5tWLARibb8tRzA5WHCDpNNVYSpngilmlctcwQdBCmxX/wCs9kQ/A/a6UT628KUh9shIFclI5YAKqnmhWvUIuafIDaioVFNe3V3xFLJNHE4wv1DnkD43C81VK2CYRuF8AuZ7x2IqUmXGVGuE1SrykKFUK6wR11ER4TD/AMLUsKyrn1lIcQdtEKBSej5xQ/LFflUP6WokqqaOVuGsMezgqDBDFI7pQTbIb+J3L6pUeYIyy0spxaUIBUpRASBpJMXGMbE3s2nzKhnnfUP1ndw2AbgFL3Ru+Zp8Aj5tHKcO7UnpUcuisbV9reEw/hQfmmuSimgn6yujKg3CJi2X02dKCVaILzoq6oaQDkT180bgTEZcW7vwh7jFj5psgnYpelKejWerbGJqq1s8jqx/qNuGDfvd/wC2Q7FqtF0opojM/NPPBvdYttgqFFu0WvalA5qenPtVuizQKZCNOypLi0Z85WZ/QRux2ggcxplk9d+J7Nw7klq5zNIXFEEEEMVVRBBBAhEYJ2UDiCk9R2GM8EeHsbI0scLgroJBuFSPCPdUpJmEJzGTyR2Bf6HqO2Iy5tuooZOZzZdyTXQlR1V1AnMHUemLutqzA4kkCppQjUpOsUih743XMq5iQPmVnk/hPkH9No6IRtZqnqcx7WO24Zd7fotRRzsqouhkUdeS765R4oVmk5oV5Sf/AGGgj+YiYfbDtNufY+CTR+cA+ac+sSBl+YDV9Yb4TrWslyWdU24KEaDqUNSgdhjW6L0iZwYJ8JW5/wCw/MPPcVma6idTPtsWnDzwdXufamWJfwrSlhKUqObYNcSkK1JAqSnRkdBzhGhx4Ly38MONQDnFKSyD9ZaiAoA+VgxADXWLtfboHOLdawJt2jEW71WhIvbIm2P1Vn3vubMT6CkzSUIHKQ0lrkFQ5vGLKipXUABsilbw2TMS76kzSVBwkmpzCvxJVoI/3KOi7NtBPFgKUARkamhy0d0aN5bLbmvg1VIPFTLa8yM6VqnPbs10jNQzsmYHNOJGS0FJXPp3ajx6PC3N1V9xuDSZeKZhS1SoTRTSsNXCdRCDSid507KZw9X1tqZkZDEri33MaU48JbSAa0WpsKNeUAKAgVUOiG8zqPLT2iE++0w2uXmS6oJa4ooxaeVSreEa1cYAQN2yB1RE17GEa2sQLZ4bcNwVSpqZaklzsLZYZd+ao20bQcfWXHVla1aSd2gDUANQGQjVgrBGxa3VFkme4ONwN30z780Q/WFZ6LOlzNzA+eWKNIOkVGjcSMydQy0mNW6d3UNI+GzfJbTym0n6x1KI1580a9OiIW3LacnX60OZwtoGdATkN6jrMZXSdZ1t5pYj6A9d2/8A0H/14J7orRxkPSyZBY2GXZ6ZpXE44qpOoDWdyQP0EXndC7qGW0BI5CNFdKla1Hr/ANyiAuFcziU0PhFULqvJGpAP+1PQIsZtsJAAyA0QniaKyUOA/CZl2nfwGxWtJVgd+GzIL1BBBDtIkQQQQIRBBBAhEEEECEQu3mu+h1C6pxIUOWn9w2HXu0wxQRVqqZtQzVdgdh2g71JHI6N2s1c03hsBySeAqcJNW1jKtN40KH/cMtnz7VqMhiYITMJHza9at43+UnXpG6yL0XYQ62pKk1bVpGtB1KSdVP8AcopG37AdknQCThrVtwZVp7FDZCxjnSOEUp1Zm4tcNvaN99o5Gojkir4tR+fPPzWhatlOS7hbdTRQ0HUoaik6xGolVDUZEQ+2bbDNotiXnKJeHg3BQEndsVtGhXTCpb133ZRzC4MjzVjmqG7ftGkRrNHaUFQehmGrKNmxw3t/rMLK1tC+mdjkmex+FJxCcM03x5A5LgVgdy0BZoQrppXeYXLevM9NrCnFYUpNW0JqEI80eV+I5mIiCLrKGnjkMsbAHHMgKsJnYB2IGxPNj8J622ymYb49SRyF4sCjucNDi84UO2umFy8N6H5xYLqgEp5jacm0V2DbtUak7YiY+gR2Ghp4ZDKxgDjmbLj5XPFicNy+Q43WuqgI+FznJZTykpV9fYSPJ2D63Rpy2FdRuXb+FT/JSM0NHSTqxJ1nYjtiHvJeZycWNKWweQgdlTtV/wDghFXaSdUk09IbN/yePo3t3nZxTjRui3THXkyXq895lzbmVUtJPzaO6pp9Y92jpdrgXIKCHHE/PKHJB/8AjSdJP4vZo2xhuLcQpKXXU1dOaEHQj8Svxezp0WzISIaTQZk6Tt/6hA1oqf8At4MIm5kbeweZ5LWurWxN6KLnn5r1KSobSEjrO07YzwsWvYza51ipdo4l0rCX3kpJQG8NEpWAKVOimmFe0LVeS3OS4cWFPuvOMqxHEhttb4fCVVqAkSwps44RpIqdoaGswHksw55vcqz4IwySqtoJ8lPsEZoiXpEEEECEQQQQIRBBBAhEEEECEEQs3kuuh1tQKcSDzk6x+JJ1U7oZoIq1NKyobZ2BGRGYKlildG7WaubrzXUclFVzU0TyV7NgVsPce6JOxL3ocb+DT4xtnIOHMp2Yjpy8oZjfFy2xYCXUqokHEOUgjkqGuKdvVcBbJU5LgqQOcjStG2mtQ7xv0wrc7EQ1eDv8XjC53g7CtNBVRVbNSXPnnco68lylsDjWTxrBzChmpI/FTSPxDLbSFmGC717XZU0HLaOlsnLeUn6p7t0MCrvyU/8AOsOcQRm6igFBrOEmifOFU7oe0+mJKX0K3EbHgfyAyPaMCktboh8R1o8QkeQs9x5YQ0krUdQ9pOgDeYeJazZey0hx8h2ZIqhA0J6K6PPPUIxTt6mJNBZs9IJ+s6c6nbU847+aNQMLMjZz848Qmq1k1UpRyG9StX+0irV1s1a0634cPg5w7fyjszKuUOiAz8SderUtZ6ddBVVRJohCdArqSP10mLBuRcDiyFuAKe0gaUtb661b+zbErc24aWRUcpZyW6Ro2pQNQ/07If5WVS2miR/J6YWsa6sGpENWIbci7sG4du1S1ukQ0dHFkvElIpaFBmdZ2/8AUbMEEOo42xtDGCwCzxJJuVjXLpKkqKQVJqEnWAqmKh30HZGuux2SalpBNHBzRoeNXR+Y5nbG5BElyuL4lIAAGQGQj7BBHEIggggQiCCCBCIIIIEIggggQiCCCBCI1J6zUublaiP12xtwRHLEyVpY8XBXWuLTcKrL3cHKXCVJAadP1gPm19IGg7xntBisLTsl2XXgdQUnV5Kh+E6CI6gcbChQioO2IC1bEQCnQQVCgUArCdRBMKXsnohdnps3E2I79oT2k0o5vovxVO3cuC6/Rb1Wm9Qp84roB0DeeyLdu/dJDKAkICED6o5xO1R0174mpKzEN56VbT+myNyJGUck5D6o8GDIcd5+Sq1ekXzYDALyhAAoBQCPUEENgLYBK0QQQQIRBBBAhEEEECEQQQQIX//Z">
            <a:extLst>
              <a:ext uri="{FF2B5EF4-FFF2-40B4-BE49-F238E27FC236}">
                <a16:creationId xmlns:a16="http://schemas.microsoft.com/office/drawing/2014/main" id="{8DD4A1DB-780E-4054-8562-54A1AE038782}"/>
              </a:ext>
            </a:extLst>
          </p:cNvPr>
          <p:cNvSpPr>
            <a:spLocks noChangeAspect="1" noChangeArrowheads="1"/>
          </p:cNvSpPr>
          <p:nvPr/>
        </p:nvSpPr>
        <p:spPr bwMode="auto">
          <a:xfrm>
            <a:off x="117475" y="-1239838"/>
            <a:ext cx="1790700" cy="256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3" name="AutoShape 24" descr="data:image/jpg;base64,/9j/4AAQSkZJRgABAQAAAQABAAD/2wCEAAkGBhISERUQExQVFRIVFxkYFhgVFBQYFBcXIBUZFxgXHxgXICYeGhkjHRQUHy8gJCcpLC0sFR4xNTAqNyYrLSkBCQoKDgwOGg8PGi4kHyQ0LDUqKSwwKTEvLyo0MiotNS0qNCosLjQ1Ki8pLy8sMSwvLCkyNCw1NS0vMi41LywqNf/AABEIAJwAoAMBIgACEQEDEQH/xAAcAAEAAgIDAQAAAAAAAAAAAAAABgcEBQECAwj/xABGEAABAwIDAwcHCQYFBQAAAAABAAIDBBEFEiEGMUEHEyJRYXGBMkJSkaGxwRQjU2JykrLR0iQzY7PC8BeCk6LhFkNEc8P/xAAaAQEAAwEBAQAAAAAAAAAAAAAAAgQFAQMG/8QAOxEAAQIEAgYGCAUFAQAAAAAAAQACAwQRMRIhQVFhcaGxBTKBkcHRExQiQlJi4fAVM5KywiRygqLSI//aAAwDAQACEQMRAD8AvFEREREXlUzZGudvsCVwkAVKL1ul1ApeWOhGl3E/Zd+Sxn8tVINzXn/Kfiq/rLNTv0u8lbElH+FWMirQ8t1N9HJ90fqXX/G6D6KT7rf1J6yPhd3FTHR8wfdVmoqxPLbB9FJ91n6ly3lrg+il9TP1LnrPyO7lL8NmfhVmoq5Zyy05/wC3L91n6l7x8rtMfMl+439S6Jj5Xdy7+GTXwFT9FCY+VOlPCQf5PyKyo+UekPF33HKQjt1HuPkoHo+ZF2FSxFHY9uaQ+fbva78llwbU0z9BI2/iPepiINvcfJeLpaM27D3FbdFwCuV6KuiIiIiIiIix64XjePqu9xWQvKpHQd3H3KEQVaV0XXztglPEIayZ8TJXQkFofmtbM4HcsL/qiMbqKl8Q8/FZ2G/ucTb9X/6OWkoNmqqdnOQwSSM3ZmgEX6t+hSSgS8QPfH1gCriB1WnWNq1OkI0VsWjCbBZw2uA3UdJ/pOP9SyItppnNL2UVKWg2JbTkgaX11004lYh2FxAC/wAlmt9kfmvDC6p1JORNEcrmlkscmZl2H/kA8Rorj5STLSYTWuI0VrXjdUBMRq5uK3WD7RTVEgiZBQtO/pxNAt4nXuC8ztnMHmP5NROcDls2BrwT1AtNj4LPw3F2ve0UtIxxjBDTHBLKWg7+kS3XU6rtPjEEXQnoomOaTI1ropISX23i9wdw0uAswNh+kP8ATVyybliBzzOdrL0MSJT8w8VjT7XzxkNko6RpIvZ1PZ1uBtmuPFG7bk76Si/0XfqUVqq10sj5XeU9xc7vJvx4LIfTPY1j3AhsjS5h9IBxaT6wtxvRkoA3GwBx1VvszVYzUbQ896lUe2AO+jo/CN4/qWbBtPGd9HT+HON+KieF4dLO/m4WF77Xyi17cdCdVt6nZ2rhYZJYHsYN7nZQBw61F0lItdhNAdWIg810Tczoe7vKkEWOwn/w4vCWUfBbJkkZdTOjZzfOON25i7VswZvPcVCKWbipdQO6VAOsX9dQ8qnOy8OXDSyoqTpJ91x0laHR0xFixaPcSKHkrbZuXZcBcryFlmoiIuoiIiIi6SjQ9xXddXDRcNkXzph+gxNv1H/zHKYcjJBoasHcJWn/AGD8lEKTSbEm/wAOX2PUp5FXfstYPrsP+0/kvKV/Kd/c39oC0OkM4gOwLIw/H6hmNR0rXOdBI2z4zq0CzukOq1h617cpeFRzCOEW518zGRniC51nW7MtzbsC22DYvTCtdTZWx1b2XZKQHF7dbsudxFibcVEtt8MqKesir3vdIyGRrnNNrMbmFy0DgePHdrZSa4l9Gih0b9H6ratFa5KgBZSLahlZQClpMLiNrEvysDs1reUTuvrcrP29poKjD/2sxwVAZmZne3MyS3kg7yCdFstr2T1FEX0Mpa8tD2FhHTba9r8LqiKHAKqpqRG9subN84+QO6Db9Ilzl2FDB9rEGhudc6nTW/YOIK7VYeCYW+pqI6dnlSODe4cT4C5V0cpWxzDhzOZb0qRoLAN5jAs4eoX8FouTXZ3m3VlfFGX5DJFStHGxN7E8Nzb96sTZd1RJRsbWR5J7FsgOUh3DNpcWIU5qaMWMCz3bb7nlhP1XAygzVJ8lzr4pT97/AOW5WNyzvtSRdszfwuPwUU2b2fNHtCyC3QBkdH2sLHEerUeCk3LU/wDZ4R/F/ocvaPEEWYhvbY4OZKiBRpG9VbS1oG9TnDjebDR/DjPrkkKrwQ3BIB0tc23X3X77FTvCmEV2Gt4CCH8L3fFS6ZIwtp837T5rQ6I/MefldyV0BcoirqgiIiIiIiIi4K5REXzpE21biLf4c/4ls+SjaekpIqgVMzY+dLcos8u0BBOg03hYcrLYpiDets6gTSuSML0rHNrTqngr88fabuUy24xeJ1XHVUk7X5bZS0OD2uacwJBA0196trCcSixWhEwAL7FkzOp1rOb3HeO9fOl1vdk9r58Pm52I3abB8Z8l4+BHAq9FlT6MBuZHEavL61WfVTSDaatwV5pyzn6O5MWa4LR6IcNxHUR2hc4vyi1ldGY4YBSwn97M4k5W8TmIA3cACVt/8XcNlbmlimY/i0Na4X772Kgm1e24q3CNjTHTBwuDYvcLjeN1t/RVVsJ0V1MGekmtN9LE94JuKKVaXW52x2qhZTUtLh1T81ECHmNz2SF1t50FwdT3ldeTfbt8FS41dSeYcwg8697iHXu3KNe0Fat+OYe6Vkr4HOaMzXsjGWKzjbO0OJc1zW3IbcgOItoClLi9FHLSOGZzIRkmaYGXmHOvdmNzYnIWDruLK42ThiFgoa/FQV134KJeSaqya3bDCZKunrBVMD4Q9vkSdJrm2t5PA2K89qsfwjEGsZJWZQw5hka65NrcWnrVV0lfC6GoZLcSySROjeI2uytbzmZuhGW+Zg06ltqDHMOjDSaZzy2J0TmOy5ZemxzZS7zH25wbj5vavP8ADQ01DnX2b8u0lc9IpHXYphFLRzQ0pM8szcpJuTxykkgAAE30XbBdcToW+jTwfyL/ABUOxfFoHQNijL87XSuLnRNaZA592XymzcrdLd9lMsBbfGqdvowReymb+aoT8uINMyS7GTX/ABC0+jXZxDqYVcSLgLleizkRERERERERFwURUBWMtjNYOts34VXwVl49Fk2glb9ID/ujVayMsSOoke2y9OjTRzxsb/IeCuzuYhnYuFmYXhclQ/m4xc73EmzWt4ucTuCx6andI9sbBd7yGtHWSbALeY7WCBpoIT0Gn5943yycRf0G7rK/GiuDhDh9Y9wGs+A0ntVNrRSrrLl5oafo2NXKN5JLKcHst0n9+5cDbCUaRxUsY6m07D7XXKxNm8KZUzcy9zmEtJaWgHUakG/YtliuAUdPJzck8+awd0YWEWO7zuxUnerNieii1e+lcw45a6AUHYAp1cRVuQWK7aMP/e01M/tbGYn/AHoyPaCuooYZtYC4P+hkI5w/YeLNk+yQHdV1nUWy1PUXFPVXeBfJLEWG3XoTp3XWkxDD5IJDHIMrhY6G4I3gg8R2qxBfBc4sguLXD3TUf6nRtFN6gcQzcKhdCy3dwP8AfELs1ZDqkSgud5YsJD6Q3Nl+0DYO6xYrDcS0kHeDZacKISKOv9/flZeb4eWJq9Xu0PcrW2ZZfHfsxAeqBg+KqiBmd7W+k4N9ZA+Kt/YtufG6lw8ljXD1FjB+ErD6YNYsMbHcSxaXR2TIx+VWqiIvJUERERERERERERFSvKpDzGL01RweG3Pc7KfYVXO0dLzdVMzhnJHc7pD3q5OXHCM9IyoA6UL9fsu099lVe1becbT1Y3SR5HfbZofZ7lGTdgmKa6jt6w4VV6L7cs12rJcbGEMkmquNNA+Rv/sNmM9rrrQF19TqTvPWd59q3mzpvBXMG804cO5srCfYVoVpQhWNFdpyHZSvMlUjYKRbDj9sYeGV+vblW42twGaaozMEZaWNHSljYbjscQeKimC0D55hExwY4gkEkgaC/DVemM08rZMlRrIGixzB3R83Xq9Sy3wyJwPxgOw0sTpvkQtTC2IKwu45aLKS4Ps+6jcKqpcGiMHSMOedRbUtFrarRbU48KqYPa0tY1uVt/KOpJJ6t+5bTZfbAxAQzkmPcHHUtHUetnuXptPsgLGophdh6TmN1sN+ZnW3s4cNF5y7xDnC6a6xqGu93dsO8nlWtHa/CNwUShksezUHuOi9J9Q13W32jRY695T0WDsPvX0TjRw+9BVaHm1+7xHmVsdloc9XCDua8PPc0F5/CrS5FwZJKypPnOAHiXPPvCrLAfm4aip4hnNM+0/f6mg+tXdyS4RzOHRkjpSkyHuOjfYFhTbvSTJGqg7va8QrkP8A85Vx+I0U1REU1QREREREREREREWux/CW1NNLTu3SMLfG2h9a+e6Cic+Kow1+k0Ti+IHfnbvaO8fiX0oVTXKxgjqSrjxOEaOIz23Zh194VaMCCHNvlTeLeXar8o4OxQXe9zVa7P4g2Gdr3/unAslHHm3tyv8AEA38Fj4nh7oJXQu1LToRuc06teOxzSD4rabVYe0PbVRfuKjpC25r972dmvS8T1LxiqWTxNhlcGOjFopTua29+ak483e+V/mk2Oh014cRsSkdtnCh2fUGoP0VNzXNJabhYdHXujOdjnMfa2Ztr28dy612JSSkGR7nkbi61x6kkw2VsgiLHc47yWgXzX3ZSLhwPAi4Ur2O2CfM9/ymGZrGgBoN4ruJ1NyL5QAd3EhdiMhNGN2fYCad1V6iYdXEAAdefKtOChrHDcfYtlh20MsAyxyvDfRIaWjuDr28FJtsOT0xFjqWGVzTcODXGWx0LXbgQ3eNeIUJqqR8b3RvaWPabOa4EOB6iFxrIUZlDY50IHiF10yTSoBplp8CvWsrJJ5C95zPdxs0dnmgBdJzd1hw0CN6Av5x9gW12cpGguq5R81DqAfPk8xvbrqV18VsFmPQ0UA1m2XIIWE+wOs457NniexbWLB3SSUuFs8ouD5uxzrE/db719GUlO2NjY2izWtDR3AWCq3kb2ec8yYnMLvkJEd+q/ScPd4K1wsiCDm51/G548l6zbgCITbN5oiIrCooiIiIiIiIiIiItfjuDR1UD6eQXa8W7jwPgtgi44BwoV0Eg1C+cfkBpZZcKq7iJ56D/Rd5kg/vietRfEsOkp5XRP0c3iNzgdzh1tP97l9D8oewzK+G7QBOwXY7r+qexU8xgnHyCr+bqYriGR34HdbT/wA9/lBjGWecWbTf/ofyHbv0Xt9aZjZ1xca1rNj8SiiqmyTEhjWkN35WkkAn6osXa9ZVg7d7QNp3QiIytazOc0Rc24cwZI+cIy2dcOO/RvWqurcNfBKY5WEOaRmbfyh2Hi0jcR1q0XbeUElGWy3ddpbzRaC+9rNAadNNOlu0B7FdmGDEIjQSHClRmNltdb2VODEDXAkVpossfk42jdO6oFRncXZcr3Z3NygOvGXWyt9LW3FQnbfFIZ6nPCbgMDC62jiCbEdYDbC/Yp3Dt/QQ0bWwhzC1obzdmh+awzaN0N9ele2qq6CjdUTFsTNXuJa0bmi99/ULjVcgNbiL3igaLnIbb6BS9lKNExPLgKbPvkuMMw188gjZvO88Gji49gUtwvBfl9THQU9xSw6vf1+k89p3BYkdOQRh1GOcmkNppBx+qDwYFeOw2x0eH04jFjI7WR/W7q7gqcaMZl4pk0W8/IdqtNHqrMTuueC3lBRMijbEwWYwBrQOoLIRF6gACgWaTVERF1ERERERERERERERERFwQoXt9yeR1zedZZtQ0dF3pdhU1XFlBzA5ThxHQ3YmnNfPElQD+w4k1zHs0jmt04/Hzmf3pvWjxvZuWnsXWfE7yJWaxu6tfNPYfavoTarYunrmZZG2ePJePKBVTYhgmIYSXAt5+kdo4EZoyOot4HuXnBjRZQ0bm34TbsOg7LHitFzYM5n1X8Cobhezks9y2zYm+XI/RjfHiewexbmlBefkOHMLnP0klt03+PmsC3WE7P1uKuFmiCjbuAblYB2N849qt3ZrZKnoo8kTRm855HSd3lRixok072shqFhvOk7LBMMKUF8T+AWq2B5P48PjzGz6hw6b+r6o7FMERe7WhoyWc97nuxOuiIikoIiIiIiIiIiIiIiIiIiIiIiIiIukkQcCCLg7wdy7ohFUXSOENAaAABuAFgF3REAoiIiIiIiIiIiIiIiIi//Z">
            <a:extLst>
              <a:ext uri="{FF2B5EF4-FFF2-40B4-BE49-F238E27FC236}">
                <a16:creationId xmlns:a16="http://schemas.microsoft.com/office/drawing/2014/main" id="{AA2071EE-330B-4A74-A2AC-683CCE52C912}"/>
              </a:ext>
            </a:extLst>
          </p:cNvPr>
          <p:cNvSpPr>
            <a:spLocks noChangeAspect="1" noChangeArrowheads="1"/>
          </p:cNvSpPr>
          <p:nvPr/>
        </p:nvSpPr>
        <p:spPr bwMode="auto">
          <a:xfrm>
            <a:off x="117475" y="-722313"/>
            <a:ext cx="1524000" cy="148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4" name="AutoShape 28" descr="data:image/jpg;base64,/9j/4AAQSkZJRgABAQAAAQABAAD/2wCEAAkGBhEQERMREBIVFRQTFxoWEhUXFxYUGBcZGRYYFRcYFRgXGyYfGRkjGhYWHzAiIycpLSwtFx4xNTA2NScsLykBCQoKDgwOGg8PGikkHiQpKSwtLCwsLCwsLSwqLCwpLCoqLCwpLCwsLCopLCw0LCwpLCksLDQtLCksLCksLCwsLP/AABEIAOEA4QMBIgACEQEDEQH/xAAcAAEAAgIDAQAAAAAAAAAAAAAABgcEBQECAwj/xABNEAABAwIDBAUGCwUECQUAAAABAAIDBBEFITEGEkFRBxMiMmEUQlJxgZEVI2JygpKhscHR0hZTVJPhGCRDoggzNFVjg5SjshdEc9Pw/8QAGQEBAAMBAQAAAAAAAAAAAAAAAAIDBAEF/8QALxEAAgIBAwMCBAUFAQAAAAAAAAECAxESITEEQVETIjJhcbFCgcHR8DM0kaHxFP/aAAwDAQACEQMRAD8AvFERAEREARa6r2jpIXmOWpgY8Wu18sbHC4uLhzgRkQfavH9r6D+Npv58X6kBt0Wo/a+g/jab+fF+pP2voP42m/nxfqQG3Raj9r6D+Npv58X6lmUGLwVG91E0Uu7be6t7JLXva+6Ta9j7kBloiIAiIgCLglN8c0Byi43xzQFAcoiIAiIgCIiAIiIAiIgCIiAIiIAsbEq9lPFJNKbMja57z4NFz7clkqsenLHHspmUcQcXTnek3QTaNhvY29J9vY1yAgmE4TBiDa3FsUfMyIyhrBEWb7nuNyxu+0ghrSwZW0J4LjyDZ395iXup/wBKycP28giooaObCTLHB2iXyuaHPNy6QgQ2BJceJsDZbjDMSw2ooausOExQtgAZETI6TrJXDJoG63IXaTnoVfV6b2knn5FNnqLeLWCPeQbO/vMS91P+lPINnf3mJe6n/SpD0Q7FQ1TJqiqibJHcRxtcMt4dp7ss+LRy1WHtviNFT1fktDQ0ztzsyOe1zgZCe62zxYN0PiTyWn0atbgk3gz+rZp1No1m1Gy+FQYcytp31W9M/q6dszoW726e28tay5aACNRnbmszo96UKLC6XqTBI+R7y+V7THYnRoFzewaB7S48VY23GNx4Xh8QZFF1nZihjLQ5jbAF5A13QB7y3mtd0fbTmrgqqqtigZFBazmxBoyaXPuTe9hu5fKWR1Nxc1waVYk9L5MH+0HR/wAPN9aP9Sf2g6P+Hm+tH+pa/A+kOesrWxMgpo4C5znF0YJZCy7nFzr23t0a21K9KHa7Ea3yiaipaQwwuPfY0ODbFzb3Iud0Kb6aa5wRV8HwbMdPlD1ZcIZ9/LsWZnzIcHWyWP8A2g6P+Hm+tH+aw8DqqHE4JK/EKaON1A9sjpImBrZxYlscjTffO8G5Hm0aEg++x23ktXLUPmp6dsEEMk7t2MA5dxheTa5zztnulRdE1nPYkrovHzIxWS/tLiL3ucaemggLi5wa/q2NzJIyF3PJOug8Fh/shgn+9n/9HJ+S8tkekCGigqIpaLyg1TrzOM3V7zeDN0RnK5cdc94qRYxU0D8J8rbh0VPLUPMVMN8yGzT25dG2As4aHO3NKYwm9Lzn5C2UorKxg0X7IYJ/vZ//AEcn5LKg2UEMclXguJulkph1ksYY+nfuDMuDT32jO4ItlzW/2W2WpIcIlrq+Fry4OdEHXB3bbsbWkEG7nZ+0Ly6GdnzJ5XUPO7GYnU9/F9nPIJ9EBv1vBXTprUZNN7FMbZuUU8bmXhn+kDCImCpgeZQLSFhYGkjiATcX1ssr+0HR/wAPN9aP81hYTtx12IQ0NDTwCl32xxkx7zzGwdp9yR5rXOz4arcYbtU6XGZKAw04gYZBfqxvdhl83ad6/BVOia58ZLldB8ecGJ/aDo/4eb60f5oP9IKk4U031o/zXvFte6tr3w0MVO2kgF56iSMOAa2+88G4ABtZvOxOmld7fbaRYhVNa1pZRwus3q2tD5Bo6SxsLkZNB0B8SFXKDjsycZqXBdexW24xRr5I6eWONmXWPLbOdxa2xzsNT4hSdUVH00vghZBQUMcUcbd1oe90mXA5BuepNybkrQ4n0sYtLkanqweETGMyPiQXD1ghNEsZxsNUc4yfSMkgaCXEADUnID2rWs2oo3SiBlRE+V2kbHB7rc7NuQBxOg4r5swnD6/F6gQtklmee8+R73tY3Tee5xNm/foF9B7FbC0+FxbkQ3pHW62UgBzz4DzW8mj7TmoEiSIiIAiIgCIiALiy5QlAVp037RGKlZRxX6yrdZwGvVtIuB85xa3xFwoZtjAaaGiwaHtPYBJOG579RKcm5a23j9ZvJZ1FXMxPGqjEJjekw9pe3kWx3EQF/Sfvyey3JOjuHy3EKjE6ogMg3pnud3WvcDujPgxgJ8N1q1dMsZsfb7me95xBd/sTPaDFWYFhcVPEQZi3q4uN3ntSS25Akn1lo4qusB2ZLcWo6aS5kG7NU37VnWM5afU0Mab+cTzWVVVGI4rWHEKWm62OB+7C1xj3WBubd5r3jtZh58SOQXnsltA9smIYtMQZWx7rLZAyzENYAOVmX9TStUIuEX5fP1fBmlJSkvC4+iHStjZrK6RjDeKjbuXztvXAefrlrPWPFayoxgtw6Ohg0O9U1jhoSXARMPqAjv8AKLRqCvOrozBhrJX36yumLr8TFCDr86V+99AeC96zAXxNpsPaP71VOZJOOLA7swRHkQC57gbd4clfHSoqPj9OWVPU5N+f1OKH+54ZLNpLXuMEWtxAyxmcPnO3Wez1raUW1cTMKGG0TJX1VSfjiG6lxG+G2JLuyAwZDLNZFJSQVuKNjG75DhsdnE2LTHB3nO4EPkuTrcX5lbd+2HkuHOqm0tPTTVjnNoWRRCN/VcJZTfM2IIGly3nlROabUcZb3/bJbGDw3nCW37kbfREtZhbXWjpg+pxJ7M+21u89otruNAjHNx8AvDCneT4JiE9gHVUkdMzXTvvA+i53uXjV0mJYbSTRzQCKKrIbJI4sc91ruDQWvJAycdOJXbbg+T4XhdJmC9r6qQaXLz2N4cwHkA8go9RLFbSfL/6SoWZ/REOwfC31U8VPF35XhjfC5zJ8ALk+AKn21sBrcQhwyjt1dK0U8V77t2tvI91gbAWtfPueKw+jiIUkFXizwPiW9TSg+dNINRn5oLfY53JbDotxqhpJJ6qtmtKRuxgte5xv2nu7LSLkgDhx5qnpouKdiXHH1Leokm1Bv6mj2swCqw+SKGrkEw3Q9sbZZHN3QS21nAFt7EAgc7aKwttsRbDT0+D4dGGSVIaHMbfsMfqHE53cb3cc7BxOqhs+LtrsQmxGdp8mgIfuniG5QQ8t57gCRy3zwuu9HNi0TpMZEAcJGucZn9W5rWuIbdjd+4tYNGWmS1yi5adWMr/GWZotLOnv9jcdFmCsGLTlnaZSMexrjqXX6ouHrtJ7HKO1tJU1GL1cNL/rJp54ydAGGRwfvHg3dGZ5ZcVK+japGH4VWYg/Vzt2MHziwBrLHxkeQfmrQ4dVvocLqa9zj5TXvMEDrneDbl00gOuZ3s+bW8VCVjg5zfyX5kow1KMV9TE2zxyKmh+CMPddjT/fZhkZ5Rq35jSLewDQZw9jAF1gjsPEriae2Q1UqoqqPqWcs5ZJ2S9OHCOZZretbXY/YupxSbchFmNt1szgd1g/Fx4NH2DNZ2wXR3Pikm9nHTtNpJSNTxZHfvP+wceR+isFwSCjhbBTsDI2aAak8XOOrnHiSsF10rXvwbKqVWvmY2zGy1Ph0Agp22Gr3nvyO4ueeJ+waBbdEVBcEREAREQBERAFDelfaXyLDpC11pJ/iYuY3gd5w9TA4352UyWNWYbDNbroo5N2+7vsa+17XtvA20HuQFAbLbV4XBhz6KpZV70z9+d0IiAIafi2Bzn33QGgnIZk8FtYttsDZRuoWRV7Ynv35COoD3nLJzus7uTcrcAuelvGqbrPIqSGFojN53sjjBLtRGCBew1PjlwK7dGGwkcjfhCtYDCz/UsIBEjgbbxB1aDkBxPgM9aqlGvU5YXgzOyMrNKWfme2G9KeGQRmljiqm0ohMbQBEZHPkLute89ba9t2xz1doLLUjaDZ/qPJxHiIYX9YbGC5cG7jbnf0AvYc3FTusooJHF3k8LRwAijyH1cyvD4Ip/3EX8tn6VQpyXDLXGL7Eeq+kDApZKWR9PWf3RobCzdh3LNzbvN63PMD3Lq3b/BBVyVvV15nkDhvHqCGb7dy7B1mRDbgcrlSP4Ip/wBxF/LZ+SfBFP8AuIv5bP0pql5GmPgh0O2ODQwvp6eOsEdRIw1bniJz3RMu4xtIkHeOR0sHvN72Cz8S6QMEnqY6qSGtc+ENEUZEAiaGZtAaJMhfP/8AWUi+CKf9xF/LZ+SfBFP+4i/ls/SmqWc53O4jjGCNYx0jYXiEMDK9taXx7znCIQtZvvtvAXkza3utJANtcyVDdvtpo6+qEsLXNhjijiia+wcGsBJuGkjvOdodAFPtqK6koYt90EJkdcRM6tnaPM5ZNHE+ziu3Rb0b9c74RxCMHf7UEJaA03/xHMtbd9FtrceSi28YySSWcmjp9rcGdQU1FOyttD239WIGh8rgd9xvJci5dbRY8eJ7OAgmHEXW4Ew2PgbSA+4q9f2ao/4WD+VH+lP2ao/4WD+VH+lSjbOKwmRdcZPLRTuJbZ4BPFFB5PWxxREuEcQhYHONhvPJlJc62Vyb5lZNV0qYbU08tLURVTIS5ohZD1Q3Yow3cBJk1JaSRmLWF8rq2f2ao/4WD+VH+laDbGsw3DYeskpYHPdcRRCKMOe76uTRxPD1kAk5yaSYahFNsr2p22wOSjioTHXiGJxe0N6gFziXG7z1mebjyUW212mirpKeOlY9lLTRCOFj7B3Dfc7dcRc2aL3ztmtbidcaiV0r2sBce6xjWNaOAa0DIAe3nmtdLMBk32lbJUutKVkvngyxt1tqEfzO009shqpp0cdF8mIkTz3jpQddHSkHMR8m8C72DO9tn0Z9Ezqrdq65pbBrHEbh0vIu4tj+13q1vOKNrAGtAa1oAa0CwAGQAA0AWS22VryzTXWq1hHnQ0McEbYoWBkbBusa0WAHgvdabGNsqGj/ANoqomH0d7ef9Rt3H3L3wPGxVs61kcjIz/q3SN3C8Z9prCbhulibXvoqiw2SIiAIiIAiIgCIiAKP7c7SjD6OScW3z2IQeMjr7vrAzcfBqkCo3pqx4zVjaZp7FO3tD/iPAcb+pu6Paeav6ev1JpFN09EGyM7H7OvxOtbESSCTJO++YZe7jf0nE2Hi5XPitQ3swxANihAaxoyGQtl4DQf1Wi6N8J8iw01BFpas3bzEYuGfZvO+kFmq3qbNc8LhFfT16Y5fLCIizF4REQBa/HMajpIXSynTJrRq53Brfz4LIxCvjgjdLK7dYwXJ/AcydAFFtk9m5ceqfK6oFtFESGMuRv2PcB/83eweHGzqRkdH+xkmKz/CeIC8IPxER7r905ZH/CafrG98r3ukBdYomsaGsAa1oAa0AAAAWAAGgAXdRJBEWj2t2tgw6Ayym7jlFGO893IchzPD3A9ScnhHG0llnXa/a+HDYOtl7T3XEUY1e78GjieHrIB+dsex6atmdPUO3nu0GjWgaNYODR/U5lc7QbQTV0zp6h13HQDJrGjRrBwaP6nNaaWUuybovVhCPTxy95HmzlK+WFshNPwHvUp2MOF0tqrEHmZ4zipY279iD3pibMvxDCfE8hFG0x9SPjDdTc8ljsjbZ757I11yrh7Y7lpYv0/TuuKSmZGODpSZDr6Ld0DLhcqFYltvide4RvqJXl5DWxR9gEk5AMjA3jfS9yo81tzYK8+g7BKTyd1S1l6kPdG97s90WBAjy7ILSLnU558Fn0S06uxfqWdPc8+jvodbBu1OIND5bhzIci1h1vJwe+/DQePC1kRROhERAEREAREQBERAdJ5QxrnOyDQST4AXP2L5gcX4hXfKqp/Gw6yT32APsAX0Ht9XdThtW+9j1TmtPyn9hv2uCpjokohJikJ4RtfJ7mFo/wDJeh0vthKZi6n3TjAtjHS1pZCzJkLA1o9gt/lAWsWRiEu9LI7m4/fZY6xGoIiIAuk87WNc95DWtBLicgANSV2JtqoaY5seqvJKZxbSREGomGjs8rc9OyOPeOQXDqOMKwuXaGr86Oggd2iMi88h8sj6rTzOd3UNDHBGyKFgZGwBrGtFgAOAXjg+Dw0kLIIGBkbBZo+8k8XE5k8VmqJIIi6SuIaS0XNshe1zwBPBAajaramHDoDNMbnSOMHtSO5N/E8AvnbaPaOevndPO65OTWjusbwa0cvv1Vv13RdLXzmoxKqJOjYoRZrG8Gtc+/HU7ueqzK/BsIwWAzup2bwyZvfGyPdrutL755X5DMrfTOurjeTMVsJ2c7IoaSgkDBI6NwjcbNcWkNceTScnH1XsvFbbabaafEJzNOfBjB3Y28Gt/E8fu0c09sh716ErFCOqZijW5y0wOZprZDVbDZzZaauf2ezGD25SMh4N9J3h71ttktgX1Npqi7IdWt0dJ6vRb46nhzVo01MyJjWRtDWtFmtAsAF5Ft0rXvwepXVGtYXJo9ptjKeLBb08YD6eQPkfa73g9hxcfU5p5DdNlg9B+KllXLTk5TR7wHyozl/le5T2lpuvpqynIuJInADS5LXD77KnOjyt6nE6RxvnKIz/AMwGP73D3LRT76ZQ8Ge322xkfSqIi883BERAEREAREQBERAQ3pckthU49J0Q/wC8w/goB0HM/vsx5QG3tkYp/wBLkd8KnPJ0R/7zB+KgHQa7++zjnAfskYvQq/t5GKz+vEmJN8+a4Qi2XJFiNQRFGNocWmnmbhtBnUS5SPGkTeJJGhtmTwHiQuHTHxWpnxSp+DKE9n/3U2rWtB7QuOA0+UchxKtvZrZuDD6dtPTts1ubnHvPcdXvPFxt7LADIBY2xux8GGU4hhzcc5pD3pHczyA0A4DxuTvlEkERYdJjEEz3RxSse5gBeGODt25IG8RkDkcvBAZiItfjuOw0ULp6h26xvvceDWji48l1Jt4RxvG7Om0W0MNDA6ed1mjJrfOe7g1o4k/1XzptVtVNiM5mmNgMo4wezG3kOZ5nj7rem2O2E2JTGWXssbcRR37LG/i48T+C0VFRS1UghgaXOP3cS48Gr0oRj00dUviMEpS6iWmPB4ueXEMYCSTYAC5JPAAaqwdkejwR7s1YA5+rYtWt5F/pO8NB48MzA8FosLbvzzR9fbtOc4XbfzWN1A8bXP2JX9J1JHlGJJT4Dcb73Z/5VhssdjzI1wgoLESXoong2NV9f22RspoP3hBke7/4w6w9pBHrUqY2wAuT4nU+u2SgTNzsyfjj4sP3tVD4W/qq6Ij/AA6hhH0ZR+SvjZgfHH5h+9qobDGdbXRAayVDAPpSj81v6P8AH9P3MfVfhPqMIgRecbgiIgCIiAIiIAiIgI90gUXXYbVssSeqLmgc2Wkb9rQqc6I6wR4pCL5SNez2lpcP/FfQFRCHscx2jgWn1EWP2L5hic/D60HzqWfPM59XJYi/IgEeor0Ol90JwMXU+2cZl0V8W7K9vJx++68Fs8eaHOZMzNsrA5p55D8N1RDavahlDFfJ0r7iJnP5Tvkj7dPVhNZ02kx17HMpKQb9XPlG0Z7gPnu4DiRfkScgpjsfspTYPTl88rOuk7VTUSODQTqQHPOTAT7TmcyqHwXHMQ62WSk3zNNlJKxgdJY+aHkHqxkNLHIZ2AC20ewWIVbusq5bE53le6V+fIAm3tIXOSXBa2M9M2GU9wyR07hwibcfXdZvtBKg+LdO9XMSyjp2R3yBdeZ+uRsLNHqsfWu+HdGVJHnKXzHxO433Nz+1dJg6om+DMIjYxxuKmZjd1sTdHDeGfgfHIZ3tzAyR/DXYrjtR5O+olcAby7xLYo231cxtmk3yAIuSr+2a2agw+nbT07bNGbnHvPcdXvPFx/IDILy2T2Ugw2nbBAPGR5tvSO4ud+A4BZ2LYrFSxPnncGsYLkn7ABxJ0ARLOwbOuNY1DRwvnndusYPaTwa0cXHgF87babaS4lN1knZiZcQxXyYOZ5vPE+wZL02322lxKbeddsLCepjvoPSdzeeJ4aBR2ekc3dL2OG8Lt3gQCObb6jxC9ejp/TWp/F9jzLr9bx2MKSUu00WRT1U7GFjHuY05uDTuX+dbM+orlzg0LMwTZ+orn7sTbMB7bz3W+vmfAf1We6uMXmyWX4LqpyksQWEaqKnc94YwF7nGzQ0EknkBxVjbLdHDWWlrAHO1EWrW/PPnHw09akWz2ysFE34sbzyO3I7vHwHot8B7VuViwa8nAFsguURdOGwo6nqKerqCQBHE4g8iGuP4BU10fUZmxKkaeEoef+XeX72Ae1WV0g4h5NhBjvZ9W8NHPdvvO9m60D6ajXQhhZkrJZyMoY7Xy70hsP8AK1/uW2j20zmZLfdbGJeKIi883BERAEREAREQBERAFRPTRgRhrRUNHYqW3J+WwBrv8u4ff4q9lHNv9mfhCikiaPjG/GQ/PaDYeG8CW/SV/T2enNMpvhrg0Rbo8xXy3DOpOctGd0cyzMs/y3b62DmsOTZSmfKZpmGWQ8ZDvADgGtyaAPV61AtiNpXYbWNldcMPxc7bZ7pOeXpNIv7COKuPFqRrSJIyDFKN5jhmMxfI8rG48FZ1NeieezK6LNUcd0a6KJrQGtAa0aAAAD1AZBdkUUx3HJqicYdhw3p35SPGkY87tcCOLuGgzOWY0HOL4tPWT/B2G5yuymmvZsTfO7Q0I4n2DPSztj9kIMMpxDCLk5yyEdqR3M8hyHAe0nV7PYRQYDTbss0bHuG9LK8hrpCPRBz3RfJov77rpR9J8FXUCmw+KSofq6S3VQsaDYve9w3rcrNN7gBRJE0Wg2g2Mgr3tNU6V7GdyEP3IweLzugOc7hmbW4LfKsOkLpYbDv0tA4OkzbJMM2x8xHwc/x0HidLaozlL2Fdkoxj7jttXj2G4KOqoqaE1Wo7Id1Vxk6Rx7V+TQbnjYa03imLSTSOlmeZJHm7icyeA9Q4AD2JTU81VLuQtdJI43cddTm5zjoPEqyNl9hIqW0ktpZtbnusPyAePyjnystUrVUtMN33ZmVbs3nsvBG9mejySe01ZdkerY9HuHyvQb9vq1VkU1KyJgZG0Na3JrQLAL1RY223lmrjZBERAF70NKZZGsHE5+A4n3LwXrj2NDCqJ05t5RN2Kdp1BI1I5DvH6I4rqTk8I42kssr7pe2gFRW9RGfi6UdWORec3n2Wa36J5qyOiTAfJsPY9ws+oPWu+aQBGPqgH6Sp/YjZt+I1rI3XLAesqHH0Abuuebibe08ivpRjQAABYDIBbOqahBVL8zN06c5OxnKIi882hERAEREAREQBERAEREBSvTBsQYZDXQN+LkPx4A7jzlv/ADXcflfOXPRftqzd+Dax1o3G1M8+a4nuE8LnNp5m3EK46ukZKx0cjQ5jwWuacwQciCvnzpB2Ckw2XeZd1NIfi38Wn0Hn0hwPEeN16FM1bD0p89jDbB1S9SPHc3HSLtb5I59HTvBlGUkjT3ByHJ9tfR9aguB4tXRseyi6xvWZyPiZ23ADQygXDRmbAganVS3o5xDC7mCvp4g95+LqXjezvez98kMN9HAAcDzOZtlVy1FT8EYdaRxNpnMybYatJ0a0DvH6OehyWVyreJGquyM1mJX+DYNU4jUtii3pJZDdz3EusBq+RxubDn6gvpHZLZSnwml6thF7b08zrAvIGbnHg0C9hoB7SsLZnZukwKkc6R7QbA1E7si48A0a7t8mtHPmVVe3fSPPiT/J4A9sBNmRN78pvkZAPeG6D16K6nPd7LyJ2adlz4Nt0idLJnDqehcWw6STZtdJ4M4tZ46nwGsN2d2QmrSHG8cHpkZu8GDj69PWpFs10dgWmrbOdq2HVrfnnzj4ac7qdNaBkMgNFbO1JaIbL/bK4176p7v7GHhGDQ0sfVwsDRxOrnHm48Ss1EVBaEREARFnughpYjU1zxHG3Rp1ceAtqSfRGZQCmjjhjdV1RDIYxvZ+dysOOeQHEqmtrtp5cUquss7dvuU8QzLQTYCw1e42v4m3ALJ2427lxKQNAMdOw/FRD3Bz7autw0Gg5mwOizo5NPu1tWz40i8MbhnGD5zhweRw4DxOXoQiunjrnz2RinJ3y0R4JH0dbGjDqYB4HXy2dMcjY8GA8m/aSSpWiLzpScnlm6MVFYQREUSQREQBERAEREAREQBERAF4V1DHPG6KVgex4s5rhcEL3Wh2t2l8jja2JnW1M53KWAavfxJ5RtGbjkAOIugKV202ENPXMo6J/XPnzZF58QP7w6Wtc7x4AkjnZOCYTRbN0ZkncDM8fGOHfldqI4gfNH9SsB1VT4BE+oq3ioxKq7UhvmSfNb6EIIAvbtWFhkA3QxbAYnjW/WVsvUbzfiGOab21A3L/ABUfvcb3IWlt2YlY9v5/MlGFDKrW5qKvEq/aOr6qPdYxmbWF1o4hpvHjI+19BfXQXUxwfYRuHDuF0h70xF7+DSMmt8Peq5xzYquw515YnNa09mWO7meBD290+uxWzwXpZxGnADpBOzlKN4/XBDj7SVpn08ppaGseDPC6MG1JPPksRFpKXpiopP8AaqJzDfN0Za8eJPcPsz9a2MW3mCP/AMSVnzmP/AFZXRYuYs0K2D7mUi8ztfggz8qcfAMk/QsSbpIwaO+62eU8BukX9riAuKqb/Czrsgu6NgBfILPpcDlfmRuN1Jdl9mqhVd02btxRUbGcnyG504tZbP6RULxrbKvrzuzTPcDpEzssP0G9723V0OksfOxVLqYLjcs/G+kGgw67ae1VUC4uD2GHxeMteDbnxCq3FsbrMVnHWF0sjjaKJgNm34RsGnr15lSDZrohraoh048mi5vHxhHyY9R9K3qVw7MbGUmHNtTs7RFnyO7T3es8B4Cw8Fbrqo+HeRXosu+LZEU6PuiptKW1FYGvn1YzvNi8Twc/x0HDmrHRFgnZKx5kbIQUFhBERQJhERAEREAREQBERAEREARFwSgMTFcTZTxmR9ybhrGNzdI891jBxcT+JOQKr+txeSCocIoxVYvO2xa3tRUcXms3tA0XuSbbxzNhuhbepfUV8p8lO41t2Gq7zYm6PbSjSSc2s6Tut7oubkyHZ/ZqnoYyyBtt43ke470kjvSkec3HM+/JSWFuyLy+CObKdG7YZPLK9/lNY47xe7NkZ/4YOpHpEZcAFN0RcbbeWdSS2Rw5oOR46qM4z0bYdVXL6drHnz4iYj6yG9lxy84FSdF2MnHdM44qXKKqr+geI3MFU9vISMD/ALWlq01T0F1gPxc8Dhzd1kZ9wa771dyK9dVau5S+mrfYov8A9DsQ/eU315f/AKlm0vQRUEDraqJp4hrHv9xJb9yudFL/ANlvk4ulrK4w3oPo2G80ssuelxG0+B3c/cQpng+zFJRi1NBHH8oC7j63m7j7StoiolbOfxMtjXGPCCIirLAiIgCIiAIiIAiIgCIiAIiIAiIgCwaygM53ZDaLiwGxk8HkeZ8ka8crhZyIDrHGGgNaAABYACwAGQAA0C7IiAIiIAiIgCIiAIiIAiIgCIiAIiIAiIgCIiAIiIAiIgCIiAIiIAiIgCIiAIiIAiIgCIiAIiIAiIgCIiAIiIAiIgCIiAIiIAiIgCIiAIiIAiIgCIiAIiIAiIgCIiAIiIAiIgCIiAIiIAiIgCIiAIiIAiIgCIiA/9k=">
            <a:extLst>
              <a:ext uri="{FF2B5EF4-FFF2-40B4-BE49-F238E27FC236}">
                <a16:creationId xmlns:a16="http://schemas.microsoft.com/office/drawing/2014/main" id="{5A05E5B9-3676-451F-8EAD-2E0C0D695DBA}"/>
              </a:ext>
            </a:extLst>
          </p:cNvPr>
          <p:cNvSpPr>
            <a:spLocks noChangeAspect="1" noChangeArrowheads="1"/>
          </p:cNvSpPr>
          <p:nvPr/>
        </p:nvSpPr>
        <p:spPr bwMode="auto">
          <a:xfrm>
            <a:off x="117475"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62475" name="Picture 1">
            <a:extLst>
              <a:ext uri="{FF2B5EF4-FFF2-40B4-BE49-F238E27FC236}">
                <a16:creationId xmlns:a16="http://schemas.microsoft.com/office/drawing/2014/main" id="{B2384A88-7E9E-423D-9CC3-C63CB7CEB2C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4267200"/>
            <a:ext cx="38100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63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5"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a:extLst>
              <a:ext uri="{FF2B5EF4-FFF2-40B4-BE49-F238E27FC236}">
                <a16:creationId xmlns:a16="http://schemas.microsoft.com/office/drawing/2014/main" id="{08A690A7-48FF-424A-932E-37F4B4AF1F89}"/>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2466" name="Group 3">
            <a:extLst>
              <a:ext uri="{FF2B5EF4-FFF2-40B4-BE49-F238E27FC236}">
                <a16:creationId xmlns:a16="http://schemas.microsoft.com/office/drawing/2014/main" id="{6CCD3E56-ACC5-4DB5-BE89-40ECE5F7B98B}"/>
              </a:ext>
            </a:extLst>
          </p:cNvPr>
          <p:cNvGrpSpPr>
            <a:grpSpLocks/>
          </p:cNvGrpSpPr>
          <p:nvPr/>
        </p:nvGrpSpPr>
        <p:grpSpPr bwMode="auto">
          <a:xfrm>
            <a:off x="0" y="0"/>
            <a:ext cx="9144000" cy="976313"/>
            <a:chOff x="0" y="0"/>
            <a:chExt cx="5760" cy="615"/>
          </a:xfrm>
        </p:grpSpPr>
        <p:sp>
          <p:nvSpPr>
            <p:cNvPr id="62476" name="Text Box 4">
              <a:extLst>
                <a:ext uri="{FF2B5EF4-FFF2-40B4-BE49-F238E27FC236}">
                  <a16:creationId xmlns:a16="http://schemas.microsoft.com/office/drawing/2014/main" id="{118E4949-D6FC-4317-AA94-D86AA72E6E4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2477" name="Text Box 5">
              <a:extLst>
                <a:ext uri="{FF2B5EF4-FFF2-40B4-BE49-F238E27FC236}">
                  <a16:creationId xmlns:a16="http://schemas.microsoft.com/office/drawing/2014/main" id="{7969986A-D53C-4016-B825-BF796FD97E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2467" name="Text Box 6">
            <a:extLst>
              <a:ext uri="{FF2B5EF4-FFF2-40B4-BE49-F238E27FC236}">
                <a16:creationId xmlns:a16="http://schemas.microsoft.com/office/drawing/2014/main" id="{2E4DE099-F744-4D9D-A8F0-FF5B4CAD2CE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3175" name="Rectangle 7">
            <a:extLst>
              <a:ext uri="{FF2B5EF4-FFF2-40B4-BE49-F238E27FC236}">
                <a16:creationId xmlns:a16="http://schemas.microsoft.com/office/drawing/2014/main" id="{DEFC6CD1-B442-4CBF-A566-2803D5203B46}"/>
              </a:ext>
            </a:extLst>
          </p:cNvPr>
          <p:cNvSpPr>
            <a:spLocks noChangeArrowheads="1"/>
          </p:cNvSpPr>
          <p:nvPr/>
        </p:nvSpPr>
        <p:spPr bwMode="auto">
          <a:xfrm>
            <a:off x="155575" y="2635602"/>
            <a:ext cx="35052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dirty="0">
                <a:solidFill>
                  <a:srgbClr val="339933"/>
                </a:solidFill>
                <a:latin typeface="Verdana" panose="020B0604030504040204" pitchFamily="34" charset="0"/>
                <a:ea typeface="Verdana" panose="020B0604030504040204" pitchFamily="34" charset="0"/>
              </a:rPr>
              <a:t>According to Custom Ink, there were over 1,800 special event promos across Major League Baseball in 2018, with the San Diego Padres leading the league with 166 different special event promotions</a:t>
            </a:r>
          </a:p>
        </p:txBody>
      </p:sp>
      <p:sp>
        <p:nvSpPr>
          <p:cNvPr id="62469" name="Rectangle 8">
            <a:extLst>
              <a:ext uri="{FF2B5EF4-FFF2-40B4-BE49-F238E27FC236}">
                <a16:creationId xmlns:a16="http://schemas.microsoft.com/office/drawing/2014/main" id="{1766CEF2-FA73-4C1D-BCF7-E10A9F59626B}"/>
              </a:ext>
            </a:extLst>
          </p:cNvPr>
          <p:cNvSpPr>
            <a:spLocks noChangeArrowheads="1"/>
          </p:cNvSpPr>
          <p:nvPr/>
        </p:nvSpPr>
        <p:spPr bwMode="auto">
          <a:xfrm>
            <a:off x="2992438" y="1701800"/>
            <a:ext cx="31448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Event Promotion</a:t>
            </a:r>
          </a:p>
        </p:txBody>
      </p:sp>
      <p:sp>
        <p:nvSpPr>
          <p:cNvPr id="62470" name="Line 9">
            <a:extLst>
              <a:ext uri="{FF2B5EF4-FFF2-40B4-BE49-F238E27FC236}">
                <a16:creationId xmlns:a16="http://schemas.microsoft.com/office/drawing/2014/main" id="{4C841559-C3FE-46B0-B545-0A47A674151D}"/>
              </a:ext>
            </a:extLst>
          </p:cNvPr>
          <p:cNvSpPr>
            <a:spLocks noChangeShapeType="1"/>
          </p:cNvSpPr>
          <p:nvPr/>
        </p:nvSpPr>
        <p:spPr bwMode="auto">
          <a:xfrm>
            <a:off x="228600" y="23622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71" name="AutoShape 20" descr="data:image/jpg;base64,/9j/4AAQSkZJRgABAQAAAQABAAD/2wCEAAkGBhQRERUUExQWFRQVGRcaFBgXFxgWFxcXHBgWFxgXGhcXHSYfGBwjGRUYIC8gJCcpLCwsFSAxNTAqNSYrLCkBCQoKDgwOGg8PGiokHyUsKS4sKSwsLCksKi8sLCwsLCksNSwsKSovLSwpLCwsLCwpLCksNSksLCwsLCwsLCwsKf/AABEIAOQAoAMBIgACEQEDEQH/xAAcAAACAgMBAQAAAAAAAAAAAAAABQYHAgMEAQj/xABOEAABAgMEBAgJCwIDBwUAAAABAgMABBEFBhIhBzFBURMiYXFygZGxFzI1UqGissHRFBYjMzRCU1Vik9JzkkOC8AgkJURUY+GDs8Lj8f/EABsBAAEFAQEAAAAAAAAAAAAAAAACAwQFBgEH/8QAOREAAQMCAgYGCgIBBQAAAAAAAQACAwQREiEFEzFBUWEiMnGxwdEUFSM0UlRygZGhQvBiBiQzkuH/2gAMAwEAAhEDEQA/AGt9L4OybyUISlQUkk4sXnEbDyRH/ChMfht+t8Yy0qfaW+gfbVGM1Oy0lJSri5RDynkmpqEmo2k0Na1jI01NE6KP2eJzlqvYxQte9qPChMfhtet8YPChMfhtet8YV/P2T/LUfuD+EHz9k/y1H7g/hFl6of8ALH8jzTHptJ8KaeFCY/Da9b4weFCY/Da9b4wr+fsn+Wo/cH8IPn7J/lqP3B/COeqH/LH8hHptJ8KaeFCY/Da9b4weFCY/Da9b4wr+fsn+Wo/cH8IPn7J/lqP3B/CD1Q/5Y/kI9NpPhTTwoTH4bXrfGDwoTH4bXrfGFrl+ZRJobMSDlkVgHMVGtHKIx+fsn+Wo/cH8IBol5zFOfyEemUnwpp4UJj8Nr1vjB4UJj8Nr1vjCz5+yf5aj9wfwjz5+yf5aj9wfwjvqh/yx/IR6bSfCmnhQmPw2vW+MHhQmPw2vW+MK/n7J/lqP3B/CD5+yf5aj9wfwg9UP+WP5Hmj02k+FNPChMfhtet8YPChMfhtet8YV/P2T/LUfuD+EHz9k/wAtR+4P4QeqH/LH8jzR6bSfCmnhQmPw2vW+MHhRmPw2/W+MK/n7J/lqP3B/CD5+yf5aj9wfwg9UP+XP5Hmj02k+FNPChMfht+t8YkVyb3OzjqkrSlISEkYa+cBtMRxE3LTlnzLzcqhlTRCRniNThNa0G+N2in7Q50U+2IrqimibE/2eFzSAnjqpoC9ossNKn2lvoH2lQpvx5Os/mX7obaVPtLfQV7SoVX48nWfzOe6LDRPXpu09xTNZ7o1QOCHFh3TmJwEy6AvD4wxAKHUdkNfBVaP/AE57RG+fWQMcWucLrO2KiUZsrAUCUhQBzSa0PIaZ0iUOaLbRAr8nJ5iIR2nYMxL/AFzLjfKpJp/cKj0wNqoJOiHA35rliFILTuqh2WamZNp5XClQWjJaWiMikZYjxttaUEZWfcadZdaWJdDoUASlyhQK60uZ8UgRzXSvg7KJWgOpQggEY0qcwmv3EDWTXOpAyENU3xemF4WlTzyv+3wTXXhQhdBzmM9OdIRYohYs+I32HZfs3J8YDmmd/wC7c3MvNpbl2ik4auoFFVAwkLKjklOdOSI5Zuj58zfAPNuBupBdQBhApksKUCKVhxMWjOMDGtu0UJ2qLqFgc4LR9NI5J7SK6phaUP4ioU+kaCHk1yxJW2ShRpvoYiUrtIMjEMWEjZfO/bvSyIyblRi3lMh0ol0FLaCUhSlFSnKEjErYOYCFkeqVUknWdcdFm2cuYdQ02KrWQBuFdppsAzjYMaIY+kdgzJ71FOZyXNBGx9hSFKQoUUkkEbiDQiMAIdDgRiGxC8giVMaMp9aQpDOJKgCkhSSCDtqI1T2jqdYbU460EISKqUpaQAOvu1mInp1P8YXcJUagggiYkqeXQ8kz3TT3Nw40UfXudFHtiFF0PJM9009zcN9FH17nRR7YjzbSnXqPqHgtJSe5uWGlT7S30Fe0qFV+PJ1n8znuhrpU+0t9BXtKhTfjydZ/M57oVonr03b4IrPdGrt0FH/iC93Bmv8AcmL8mTRCiNYB7jFBaCvKC/6R9pMX7OeIronui9rR7aQD+5LPcFU9y9LLrs8ZWYCSFKUltScqEFVAecD0RaNo2W2+2UOICkqFCCKxSWj+4T7lpF9xCm2mnFqBVkVGqgKDaKHXF1WxbTUq0px1YSlOuvdzxGeIgbM2WH/bklG9188zuj8m11SLeSKhVfNbOevrpFqW5Py135RAaZClKNABkVGmZJMJtGFqietOcmqa0oS3XYjPsrhESm/1xU2lwPCOFtLZJJFKnIimerXCppXOLRPewsCPsu2sV03OvezajBWlNCMloNCUn3jlirNMNwkyqhNMJwtrNHEjIJUfvDdX3xMJObsmwwoJd+kPjAKK1qpqqkfCIfffTCJ1lcu2x9GsUKlk4uQhKdsLpNZrQ6Fptfb/AI81whVjFraC7scI6uaWOKjiN184+Meyg7Yq6XllOLShAqpRCUjeTkPTSPqS51kokpZmXHjYak7zkSe/si00rOA1sJNsW3+80lo3qm9NF1/k03w6R9G/r3BY19oI6wYrqPqPSDdkT0k4398DE2dyhmPhHy842UkpIoQSCNxGRHaDDujJrsMR2juQ7ivpXRGqtlsVzyPfCnTqsizwAdbia8ucNdEPkpnr7zCjTv8AYE/1ExSRgY2/V4pX8lQEEEEbFNKe3Q8kz3TT3Nw30UfXudFHtiFF0PJM9009zcN9FH17nRR7YjzXSnXqPqHgtJSe5uWGlT7S30Fe0qFN+PJ1n8znuhtpU+0t9BXtKhTfjydZ/M57o7onr03ae4orPdGrs0FeUF/0j7SYv6ZVRKjuBPoigdBXlBf9I+0mL9m/EV0T3GL+u/5pPt3LPcFFLmX+Zny41Tg3WyQpJ2gEjEkjXq6o57+6NkT7dUqUl1HiEqJTzFOo98UPKWyuTni+2eMhxfWMRqk84j6fsG2ETbCHkGqVpBHw7e6GpKbVFh4gFpSr8FSuiCaVJWm5LPjApacND56SSOcEE580XPeWx/lUs41UgrSQCDQg7DURXumO6qhgn5fJ1kgrprwg5K6j6IdXA0mszrSW3FBuYAAUknxv1J3g7tcclJlBe4dvI+RRzC+frXslyWeU06kpWkkGtaH9QJ1g7PdEh0bXYVNzaVFP0TJC1mnFqMwndWtMuSPoK2Luyc1QvttrpqJpXt1xBL7XxlpBgykilHDL4oDY8SuVTTLFuG+JElfLJDqmAYjlflxQ0C91G9GF2UzFqPv0+hYccwbsRUcPYnPrh/eK8c2m2GltMuql2uIohCilQXTErIZgCnYYa2SlNh2PwiwC5hxKqaYnFUyrnyCsREae3f8ApUfuf/XEIxzVLi5jcVhby80q4Cu9twLSDsIj540xXX+SzhdSKNv1PIF/eHXr7YtrRzfoWm0slIbWhVCgGtARka0HLG3SVdj5dIrSBVxHGbP6hn6dXXD8MjoHh7toyPikclo0Q+SmevvMKNO/2BP9RMONEiCLLZBFCMQIOsGp1wt02SS3ZJKW0KWrGDRIKjTbkBCGObia6+WLxQesV89QQ3l7ozi1AJlnq7KoIHaqgizntFCU2R9NRMy0lxYUNmtWAnaKZclIv59IwxEAHF2EZcyuBpO1Re6Hkme6ae5uG+ij69zoo9sQnuh5Jnumnubhxoo+vc6KPbEYfSfWqPqHcFoaT3Nyw0qfaW+gr2lQpvx5Os/mc90NtKn2lvoK9pUKr8eTrP5nPdHdE9em7T3FFZ7o1cFwr5NWatTpaW46oUBCgEhO6mute6JwvT+kihlVUP6xFNQRt5dGwyuL3Xueazocu62ppt19bjSVIQslWFRBoSakAjZWLC0MX3DDvyR1VG3D9GTsV5vJXXzkxV8epVQgjIjbtHNDs1I2SHVjdsPcgHNfYUwwlxBSoBSVAgjYQY+fb9aLX5R1S5dCnGFGqcOakclBmRuMSXR9pkSEJYnTQjJLuw7sW48sWrL20w6mqXEKB2hQIjPYn0788jv4FKsvmqSs61H/AKNAmiNVCtxKevEQIdtXaFjFqangHHcVWmEkHPzlKO7ki2rzaQ5ORQarSpzYhBBUTzDV1xRrl4nbQtJt50NKOMYW3lBLQSKkIUo5CtM95prh+LWVVxYNZvw5X+67eyeX10otWlL8CphaCCFIIWkio3jaIrqu2LJtyzpeaaC0qXKKLw4Rl4tqogAqW4ytICuDSknkJSkDl6GLMlHJiz5uX4INh1DMy2SCElIISshYFQU0qSNZrFnTiOmYQwHO/wCUgm6QXAvw3ZhWvgluOLAB4yQgAZ5DWTy9kTQ/7QKT/wAqr+4RHLMlFN2xiUG0yq5sgglrCtJKyKJNapAAzGQqITWpMhdrlJKC0iaISKIwBHDahQUKaQy+jileXG9yL7V3EpvK6eG204UShAzOSxzxsV/tAJ2yqv7hEPvjd0uWk+UcG2wXQAoKQEhGHEpSUpOYSkKOQ74kVl2VJOzFnzTBZDbbnAzLaiPuoXwbhCwK1FMR2EjdDPoFMxgtitwujEV2nT+nZKGvSHwiK3t0tzM82WgAy0fGwmqlDcVahHbb9ksEl2TW2WxNqE22rAHAoPnCpGws4SKBNBTXXZxaUE/709wSSGApNCnguCphTTBgSCM67TDsFHT4wQ0/dcxFZ3QH/CZ7po7m4b6KPr3Oij2xCi6Pkme6ae5uG+ij69zoo9sRkNKdeo+odwWipPc3LDSp9pb6CvaVCq/Hk6z+Zz3Q10qfaW+gr2lQqvx5Os/mc90d0T16ftPcVyt90aoHBBBHpKziIIIIEIjNtwjIEiu7KvUIkl3LjrmEcM6oMSwzLitZG3CD3nLnhk5e2UkuLIS6VrGXDvCpPKBr7hFRPXtc4xwM1jt/AdpTgZbN2Sj0ldCcfzRLuEbymg56rpDHwZz9K8CObGj4xxWjfWcfrjmFgHYg4B6ufphQqaWTUrUTvKiT6TAGaQcMyxvKxPku9BOJu5E60CVSzlNpSAr2STCRxspNFAg7QRQ9hjqlbZfbNW3nUH9Lih6K5w2TfJbgwzTbcynesYXBypdTmOvKHQ6rYOkGuHLIpNmFR2CHj1itvArk1KVQVUwugeSNpSRk6kcmY2iElIlRTsk2ZHhaxXMJXkEEESLJKIKQQRyyFPboeSZ7pp7m4b6KPr3Oij2xCi6Hkme6ae5uG+ij69zop9sR5tpTr1H1DwWkpPc3LHSqn/eG+VCh6x+MKb6CtmWeemPR/wCIkGlxmjrR/qD1kn3wgvGMVjSp8x0j/wBwQaMOF0F9ziO8IqulRtKgUEEEeklZtES+592W+DVOTnFlm/FH4ihqy2iuXL2wku3YipyZbZGQUeMdyBmo9kOL/wBvpddEszlLS/ESBqKhkVcuqnUTtinrpXzSikhNri7jwHmU6wADEVw3pvc5Orz4jKfq2hqSNWdNZ5YRBMeGH1xXimfYwmmJYSrcUmtQYlFjKKncY29UX/vNJF3OSPAdx7IMB3Hsi/7zvcDKPONhIWhFUnCDnlsOUVKNI87tU2f/AEm6d0VGjdMT6QjL4ohYG2bv/E5JG1hsSowYIndk6RkLUEzkswtByK0oSCnlIoaiJPbmjGWmEYpf6FZAKSmpbVXMVSTlUHWOyFzac9FlayrjwX2G4IQIcQu1U+24UkKSSCDUEGhB3g7IaPOiaBXQCYSKqoKB4bVU1cJvA8bPbC+clFNOKbWKLQSFDcQaRrbWUkEGhByI1g7xF05jZQHs7QeKbBtkvVJyqNW3kjCOt9wFQWBQL8YbAr71OSuY545nEUNP9UhUb87FKcLtxBYwQQQ+mlPbp5WRO8q09zcOtEyPpnei2O1cJ7EThsR0+e+B2FI90SLRAzVbp/U2PaMeaaROJ05G948Fo6fo0RXfpjlOIlXmu+hST7wIiGHhbEfG1p1KuolPxizdKchjlXCBqSFf2qqfRFb3LTwrU5LHPhWiU86QR/8AIdkIYdUSfgeD9r38V1ntaK3BVzBARBHprTizWbU3ucr5LITc5980aa5zTFTrIP8AliERMrXVwdiyiB/iuLWeWlYhsVGjRjdLPxcR9hknH5WC2sM4jTth9dRKUz8skDPhE1PblCez3QCQdsMrPd4GYbfSMRbUFYSaVpy7IZ0hI4l8bshhNuZsrWnpw6mxRi7r58grhvt9gmf6Z90UU6EFIUMjqpFrzukSVelXQpBC8B+idqAvkC05H0GIRL3qlAoYrOZptotdequUZ3/T0VTTROBjcSHXyI4dqZleGmzt/FK7Is5UwQ20jG4qtABqHnKOwReKHm5KVRwywlLSEpKidZSADTeeascFiOS81LVk1GXH3uDSgLQrcpJBz3ExWt+7szUuvhHnFPtnJLhJOHkUDkk+gxFlLdMVOomdq7E9E7T4IfIQ0WCR3itQTM088BQOLqByUAHdC6CCPRYo2xMDG7BkFWk3N1kFZEc3bGxwVSk9R90aY3t5oVyEGES9GzuYT8IxYm8logMEZITUgDWchDxNhdR1YEyngrGlUbXVqX1VUfeImWh2V+iKvOcUexIHfWIjfscGJaXH+CyAecgA+zFmaMJDg5VuuvBi61kkeiPMnHWlv+Tyf3fuWjl9nRAcU/vPJhxkg6iFJPMoEGKJuq+ZafQlWXHLa+uqfap2x9ETbONChvEfP1/rPLM4VjLhKLHSyCvSPTD1RHadzTse3LtCb0U8Oa6MqK3us35POvt0oMZUnoq4w9Bp1QnidaR2A81LTqdTiMDlNi01I946ogsbbRVRr6Vjjt2HtGSpZmYHkKXXhVisqzzsSXknnqD3D0xEYlMurhrIcT96WeSun6HAUk81axFo5o0YGvYdoc79m65JtBRDCx0OOuoZQQVLOFOLIV5455WWxVO7Vzx2Xbn0S80265iwtnFRIBJI1DMinPDtU5skb2tF3AGw52T8eshDZAbApjatkPSxo+0pFdSiKoPMsZQpmZEa05cmyLAtzSZKzMu4yW3hwiSK0QaHYaYogsuqiBXZvjO0T6pjQ+VhY69rceauopWVYLJADYbV03btZ2VUHWTRX3knxVjzVfHZFwWLbbFosHIGowutKoSknKhG7coRS0l4vWe+Ndn2y5Kv8K0rCoE8yhtSobRDNbor1hI4tNpBmD4JioY2GFjhv2p/fi4ipNRcaqqXJ62zuVvG4xD4t6y9KUq+jBMpLZIooYSttQ25jMDkIiBXpkZJKiqUfKwf8PAqieQLIpTkOqJ+iK6qH+2rGEOH8txVTIxu1ij0dDHiL5h3xzx0JFGjykRoKjqgcwlU3WJ4A9y54e3Iszh55hB1BYWrmRxvdCKJ7o+Z+Ty81OHWEltqvnHMntw+mIWlqjU0jyNpyH3SIGF8gatdvumbtBYT95xLaebJI7iYvu7kqENCgoMgOiBQeiKR0dWcXZsLpUNgq/zKqlPpr2Rf8qzhQlO4RjKaO9QGjYwfsq40s8NDYhuWwxV+liwsTRcAzbOIdBWSh1HPqi0aQrvBIhxo1FQAQR+kih/1yRK0gwlgkbtab+f6VZSTGKUOVIXdb+WScxJE8anCM184UOXXT+4xXKk0yIoRsOsch5Ym6wuzZ7b9GrL9TZ+KTHJpFsUNTAfbzZmRjSRqxU4w6ya9sTdC1IjmMV+i/Mdu8fhT9KQ5iVuwpbdO0ktPlLn1L6S27yJVqV1KoeqF1p2cqXeW0vxkGnONihyEUI545Yf4vlrKU/8ANMpone+0Puje4gat45o0MjdTNrf4u63gVT7RZI2nik1EblTKVeMnPeDSOciPIkuhY849/EJxk72DCNnA5roDiBqSTzmMXpsqy1DcI0xJ7C0dTc20HWw2ltVcKlrCa0NDROZ1wy8QQ+0kd9yUo1Ejhhbl2CyRMTuEUp6YxU+gmpSe2Htv6PpqTaLrgQpsUClNrCqEmgqMiKk64jZhMUVPJeSM3vvBThq5i0NOwbFv4VHmemPHJgUolIA9MaI9ESBA0EHMps1DyLCw+yAK9cdE4qlEjYM+ePZZOEYz/l5THMpVTU7YaB1st9ze9Ltqoubu5eoQVEACpJoANZrlTrixb0pErKy8ik5oGN4jas199T2Qp0b2OlTypp36mWGInYV04o6sz2RvlGl2jPZ/fViV+lsbOwU7IzGmqpsk2rv0Y8z27h+FYaLhsTK7YFY+iiwsDIWoULhxno6kDvPXFliFthSQbaFBSoFBuAyA7IZCIuj2ERmR212Z8FXVcxllLl7GK01FDGUeGLAi4soqqXSpdglPDJHGb18rZOv/ACnvMRewcM9KOSLhAWAVy6jsUKmnpPUo7ovK2JAOoOVSAct42jrEUDeGyl2fNhSKgVxsnmOaeo5EbRSM/gdDIYQbG+Jh8FoqSQVMJhdt3KDzEuptakLFFJJCgdhEeNrIIIJBBBBGVCNWeznid31stM2ym0GBnkJlA1gjIK/1rBB2RAY3dBVtrIMVs9hHAqjljdC8tcmr76JjNyjb+1WpDnT8xX6hkdscAk18IG8JKyQABnUnUBTXWsYJXsOY9I5jEu0UySXLSSo5hpC3BXzgKJ7CqvVDj3+jxufuAJSCAd67W9Ds8eKCxi2jhM+bxaRdd17BaZYabBC+BSGzTUFJAC+vFXthlZbSQ2CnWdZ5f9bIrC2bSSmcnnhMuy7Lam0EM0Jeew50CsqgDM81dUZnXOq4munAO+ykRxmRxa07FOb3XfbflnWqhBeSUJrkCs+J14gOqsUu9oen9RLBVsHCZnLIDi0zOUP7nXpLtqM8I464jjpa4ZQJStQyNE5AmlNuuLdtZtJbJIzHimBs7qOJzoLDO5BS54HQPEbztC+SHGykkEUINCDrB2iNzEv95WSe+JNpOkgzabpAFHAh2nKtIKvWqeuIq8+VHPsjTNkfURNc3IOAN/BMxGNl3OzI2BZTD+I7gNQglJVTq0oQKqWQEjeTqjSTFg3Ps1MjLmfeH0igUyyDrrqxU5e7nhmuqm0MHR27hxJQ0PqZc8yVuvGpMnLNyDZqQAuYUPvLNDTmr6EjfEt0WXXKUcKoUU5Q8zez+4j0CITdix1z80VOVKQcTp3knxesxf8AZMjwaAKUJ9G4dUYYRmWQQnPPE88TwV1WSCmhELdq7EppHoj2CNABZZ1EeER7BHULykQy/d1EzLRGo60HzV7DzHUYmka3WwoEHUYh1lPrmZZOGYPNPQymJ4cF85WFaq5F9TbqeIeI+g51G/sNeUGFd9bqiVWHWeNLO8ZtQ1JrngJ7t8WhpFuQXBwjY+kSMv8AuJ3dIRCbuW2gJVKTQrLuZZ621b+QV17ia74hUdY+nk1rRmMnt48x3q+niZWRaxnWVfx0SE0ttxK2lKQ4nNKkmhB5DDS9V1lyLuE8ZpWbTmxQ5aalDaIRxvIpo6mLHGbgrO2LHWcvorR5bEzaFn1WtLLmNQDiUAlaRQFYSeKk4sQ2jLVEKvxo+mJUFxK1PsAqUpRpjSpXjqWBrrQVUIkeiy87Dku023xXWUYXGssRGZLifOBJqdo5oll4rzSzcs4ZhRQ2pKkkkAlRIIwpTWqjyCMk6RuudA5uE3OEZ5jiFNp6h8DsTcxvVY3G0bvzJS+tSpdsUU2oAcIo6wpIOoaszuiYaSbbmpCQBQtLrmMJU6UgKQCDhVhFUlWIUrkM9USKwrzSzku2pglbQSlIIGqgAwqGtKhuMQnSxeZlEu6yvjPPJAQ3XNAyIcV5oGHIazXdHY5GmZsLW4jfpC2wcUVFRJO7G/ZuVKz0ypxZWtSlqVQqUo1JO2pjngh9dK6i512niMozdc1YRroK/eIjWSzR0sWN5yAULCXusF13JusJhRfe4sqzmsnUsj7gO3l7IY2zaTloTKUNp4viso3J38m87gI23jtxKwmVlRhl26BIGtxW/lz1DbE80d3H4IY3B9IoDF+hPmjlO2MFWVkk8mtcOkcmN4cz4rRQRNoosb+sU/uPdZMs0ka6Zk+cvaeYbImAjBDYAAGoRmInUlPqGWO05k81QzSmV5cV7BBBExMoggggQiPI9ggQuealQ4mh6uQ74qPSDcM4lPNJ4+taR98ecnl3iLjIjnnJMOJodew7RFbV0pcdbF1x+xwUykqnQPuNioCxLebW0ZScGJhWSFHxmzv3ih1HZzGIzem6TkkvPjtKzbcGpQ2A0yCqbOyLLv5o+OJTrKaL1qQNS/1J/VybYitiXlDaDLTSOEl1ZFJrVHNzbv8A8hqhrn0zi+IZfyZ4jn3q4npo6xmti28FBGXVIUFJJSoGoIJBB3gjMc4jrtS23plQU+4p1SRQYyTQckPrz3GLKeHllcNLKzxDNSORW8cvbSInG1pqiCrbrWZ945LPPY6M2KYWbbr8spSmHFNFQorASKj/AFtjiccKiVKJJOZJNSTvJOsxhEuu1cYuJ+UTZ4GWGfGyU5yJ2gHft2QVVRBRtMj8uzaexDWOkNguC6l0XJ1VTxGE5uOHIAbQmuVe6JFb1uoDYlJMYZdORO107ydZBOvaY125eThgJeWRwcunJKEjNfOOXdEuuJo8IIdeTVetKTqb5TvVybIxNdWvqHh8g+lg7zzWhhp46Rmsk2rzR9cMgpedH0hzQk/cHnH9XJsiyJ60UyaUDgnFhSgkFASeMogAGqhrJhjKSgbTQdZ2mNFrWcXkoAIGFxtee5CgqnoiRSUpY7Wy5uP65BU1VUundc7Ermb7y7bcwteNPyXBwqcPGqtIUkJAPG1050mJCgxDrbuCqYccXwoAc4XEmhoqqAGa9BeJX+eJilMWTg22SiLKCCCEoRBBBAhEEEECERjGUFIELRMyoWKHq3jlEVtffR0HauN0S5v1JXyL3Hli0KRgtsEUIqIgVNGJDrGHC7j5qTT1L4HXC+brPtWYs50oII89tXikc3LvHpjtnrrS1oguSRDL+tbCskk707urLkEWxei5DcyjNNaeKR46eY7RyRUFuXSmJJWMVUgHJxFQU841pMV8c0kMu3BJx3O8Fe3grW9LJy3yV3JWzQHJsh+Z1oZTmlJ3nf19QjhnLRmLReCQCrzG05JSObUOkY6bBuc/OKxqqlBOa1VKldEHNRi37s3KblkUCab6+Mo71H3QSSvlkvfHJx3NQXQULbNzKj9yNHgZotdFObVa0o5EV1nlixpeWCBRI/8APKY2IQBkBlGcWFNRiI435uO/yVFUVD5nXcvBHsEET1GRBBBAhEEEECEQQQQIRBBBAhEEEECEQQQQIXlIXWnIoUkkjPv598EEQa5jXQOuEuMkOyXtmyKEpBAz37ubdHemCCCiaGwtsNyJCSc17HsEETkhEEEECEQQQQIRBBBAhf/Z">
            <a:extLst>
              <a:ext uri="{FF2B5EF4-FFF2-40B4-BE49-F238E27FC236}">
                <a16:creationId xmlns:a16="http://schemas.microsoft.com/office/drawing/2014/main" id="{D1A067C8-48BB-45C8-A3DB-E7B35EDA9B0C}"/>
              </a:ext>
            </a:extLst>
          </p:cNvPr>
          <p:cNvSpPr>
            <a:spLocks noChangeAspect="1" noChangeArrowheads="1"/>
          </p:cNvSpPr>
          <p:nvPr/>
        </p:nvSpPr>
        <p:spPr bwMode="auto">
          <a:xfrm>
            <a:off x="117475" y="-1049338"/>
            <a:ext cx="1524000"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2" name="AutoShape 22" descr="data:image/jpg;base64,/9j/4AAQSkZJRgABAQAAAQABAAD/2wCEAAkGBhQSERQUEhQWFRUWFhoYFhgYGBwWFBgXFxgXGBYaGRYXHSYfHRokGRUYHy8gJScpLC0tFR8xNTAqNSYsLCoBCQoKDgwOGg8PGjMlHyQyMjIyLC0sNCwwMCk1Ly4sLCoyLCwsLDQtNCwvLC0sLC4tLCosLCwvLCwtLCwsKS00Lf/AABEIAQ0AvAMBIgACEQEDEQH/xAAcAAACAgMBAQAAAAAAAAAAAAAABgUHAwQIAgH/xABJEAABAgMEBAgIDgICAgMBAAABAgMABBEFBhIhMUFRYQcTIjJxgZGhMzRScnOSsbIUFRcjNUJTVGKCwcLR06Lww+Ek0kOj8YP/xAAbAQACAwEBAQAAAAAAAAAAAAAABQMEBgECB//EAD0RAAEDAgIGBggGAgEFAAAAAAEAAgMEESExBRJBUXHwExRhgZHBIjIzNHKhseEjUlSSstFCYvEGJEOCwv/aAAwDAQACEQMRAD8Al73XuXJrbSltK8SScyRShpqiB+VF37Fv1lQcKPhmfRq96Na7t3ZVyUVMTKlpCVlJKTkByaZYSdKoy1NTUopWSSMuThhckm+GC2DGQshEkgWz8qLv2LfrKg+VF37Fv1lRi+L7I+8Od/8AXB8X2R94c7/64tdTp/0z/wBjlD1mg5P3WX5UXfsW/WVB8qLv2LfrKjF8X2R94c7/AOuD4vsj7w53/wBcHU6f9M/9jkdZoOT91l+VF37Fv1lQfKi79i36yoxfF9kfeHO/+uD4vsj7w53/ANcHU6f9M/8AY5HWaDk/dZflRd+xb9ZUHyou/Yt+sqMXxfZH3hzv/rg+L7I+8Od/9cHU6f8ATP8A2OR1mg5P3WX5UXfsW/WVB8qLv2LfrKjF8X2R94c7/wCuD4vsj7w53/1wdTp/0z/2OR1mg5P3WX5UXfsW/WVB8qLv2LfrKjF8X2R94c7/AOuD4vsj7w53/wBcHU6f9M/9jkdZoOT91l+VF37Fv1lQfKi79i36yoxfF9kfeHO/+uD4vsj7w53/ANcHU6f9M/8AY5HWaDk/dZflRd+xb9ZUHyou/Yt+sqMXxfZH3hzv/rg+L7I+8Od/9cHU6f8ATP8A2OR1mg5P3WX5UXfsW/WVB8qLv2LfrKjF8X2R94c7/wCuD4vsj7w53/1wdTp/0z/2OR1mg5P3WX5UXfsW/WVB8qLv2LfrKjF8X2R94c7/AOuNiQsCzHlhtp51SzWgqRoFTmUbBHl1LTMaXOp3gDbquXRU0JwHPzWP5UXfsW/WVFhSzuJCVeUkHtAP6xSlsygafdbTXChakiuZoDQVi6LP8E35ifdELNL00ETI3RNtf7LtXGxjWlgzSDwo+GZ9Gr3oxSH0JMek/c1GXhR8Mz6NXvRikPoSY9J+5qGtH7vTfG3+S81PuHj5pKgggj6QsQiCCCBC9tIqoAkJqaVNaDeaAmkSVoXZfZSVqQFNgAhxJCmyCQBRW8kZaYioeLnlialjJvqVVKi4jPCAnKuFW4lRII+tCzSNTJSsEzcWg+kLXOrvGIy8PBTQsEh1TnsSPDlZ12pJcotwzIrVBKymhaOdUFFcyrMb6CkSypWymWiwtxK6qxHlFbmICgoWhllXLLTGaWtmz22VMpbc4pXOHFLOKusqOZOWndlCKs0tNUMHV45W2cMQ0Ytw3g9wyO3DBW44GsPplpw37VWjyQFKCSSkE0JFCRXIkZ06I3bMsF+YzZbKwDhJBFATnnU5DfDvKpsnA40FBHGUCseNKxQ1FFODKhFerOPFpS8rZ8q5xDilLmElCFBQWchnzaAAYtOnlRadptziIo4nB5IDdduB3k2IyxOG7wjFMB6RcLbbFIc/J8UsoxoWRpKDiTXWK0Fabo14II0jQQACblUjmiCCCPSEQQQQIRBBBAhEMNwfH2uhfuKhehhuD4+10L9xUL9J+5TfA76FSwe1bxC1Lz+OTHpV+0xcVn+Cb8xPuiKdvP45MelX7TFxWf4JvzE+6I+b6Z9hDw8gtvWezZzuSDwo+GZ9Gr3oxSH0JMek/c1GXhR8Mz6NXvRikPoSY9J+5qGFH7vTfG3+SiqfcPHzSjIhvjE8di4uvKKCAoDaKgjLTSLXleBZhxCVpfcooVGaf64qEx1Fd/xZrzBGt0k57ZmBriAQ7I7i231KyMNtU3G7zVfL4EWBpmHB0lA/ZHh3gPbI5D6+vCR3JEMXCs+pEgtSFFKgU0INCOUnQRCtwSXwecdVLvLKxhxJJ06QCCdeZGfTuhaH1Oq6QPOq0gHHHEDGxFtvmprMwFsSl+3+Ceal0lSKOpGwUX1CpB6K13Qmy7gQuqkBdNKVVAJ30IOnVUaI6sUkEUOYMURfy7NbVDTWXHUJ3GpxK9UV6awwp617XFk7rtsTrZEWxN7W2XNwBayidGDiwY7lG2Iufm1YJX5tIyPFJS0hO4qQKnozMOTHBfPEVXPOA7ApRHeuHViSasyRJQmnFoJO2oFT0nSemK3u9wuv/CR8Iw8UtVMq8iuipJzG09e6F5dLMXOhYGgYkBrb2xzuDc4XsLWyuTnNg2wcb95WreOwbSkklS3VPtDSVAOADXVDgVlvFeqEudmw4QeLQg68AwpJ24a0B6KDdHUSkJebzzSoRz1wgXZ+BTRSkUbXykbBtT0CoI3ERd0dM0SBjgLnJwAF+w2sCbYjZngLYxTNNrjwSzG7Y1mKmH22k6VqAO4aVHqAMaUWlwL3dxKXMqGQ5KOrnHtoPymGddOYYSW+scBxP9ZnsCgibrOxySTfG75k5pbdCEHlI18k6q7jUdkQcXfwv3a46X49AqtrM7Sn63cK/likIj0dOZItV5u5uB7dx7xn23XZm2dcZFT9zrFZm3+JdUtClcwpKaZaQQUnVn1GLD+Q5n7dztT/AFwgcHn0ix0q9xUdHwvrXSCpc0PIFgbA7y4eSmjA1Abc4Kg793Ll7PSkBxxbi+aCU4QBzieQDrGW+EmLM4cPDseav/iis4v6MLnQazySbuz7HED6KKawdYdn0RDDcHx9roX7ioXoYbg+PtdC/cVHrSfuU3wO+hXIPat4hal5/HJj0q/aYuKz/BN+Yn3RFO3n8cmPSr9pi4rP8E35ifdEfN9M+wh4eQW3rPZs53JB4UfDM+jV70YpD6EmPSfuajLwo+GZ9Gr3oxSH0JMek/c1DCj93pvjb/JRVPuHj5pKMdRXf8Wa8wRy6Y6iu/4s15gjWaT9tHwd9WLIw+qe7zS5wrtFVnrCQVElNAASTyk6AIXOCS5jjS1TLySiowoScjSoJJGokgZbt8P157ablWuNdSFIBFcqkVIFQOkxsyE63MtJWyvkEZFJEKeldZ8IyLr5ZkBvo3y2AnbZWLDB3O1e7TtVthCluKCQBXM0iqbr2wJ+2y99VKCEV2BQzpvxHqMTnCFwfuzCC408tRTnxajyDTdqV+L2aYr7g7nDL2k2FgpJKmyDkQrSAd9U064kYwSQSyP9YA+juG09twMxgMRndcJ1XNAyO1Xtb9mfCJdxry0lPbke4wmSHBrISgxTCgsjSVkEdnNHWIsIgEbiPbFBcKFlPMzZxqWppeaKklKTrSBoG3r3QNidLMI2v1Q4bzYkbLAi9wTttYZI1gG3IvZPtqcLUpLpwMAuEaMOY9YmnYTFZ3vvu5aBTjQlISappmrRTM5CnVqhbhrurd7jJWbmFp5KWVJQT5VMRI6KAdZ2QzNNT0DBK+5IsB34YAWGXYTa+KgD3ynVCWpOUU64htAqpagkdJNI6Tu5Z6JRhlgacOW+g17zp6SYqjgfu7x0wX1Dkt5J846ewED88S19r+lq02QhXzbR+cofK/gcrrippCWSeo6OEX1b4dtru+VmjtcVJE0NZd23kf33K1ZqXC0KSdBFI5qvbYRlJpxqlE1qjzTo7DUdUdKykwHEJWNBFYrvhju3xjImEDlN87ek872A/lO2OUs4jlbKPVdYHv8AVPcTbgSUPbrNLdo5Krng8+kWOlXuKjo+OcODz6RY6Ve4qOj4lrfez8Lfq9eY/ZjifJUzw4eHY81f/FFZxZnDh4djzV/8UVnDDRfuw4v/AJuUU/r+H0CIYbg+PtdC/cVC9DDcHx9roX7io9aT9ym+B30K5B7VvELUvP45MelX7TFxWf4JvzE+6Ip28/jkx6VftMXFZ/gm/MT7oj5vpn2EPDyC29Z7NnO5IPCj4Zn0avejFIfQkx6T9zUZeFHwzPo1e9GKQ+hJj0n7moYUfu9N8bf5KKp9w8fNJRjqK7/izXmCOYpaWU4tKEAqUo0AGkkx03Y7qUMNpUpIISAcxGp0pIxs0YcQMHfVqyUAJabdnmlzhc+jnOlPvpiv+Cq9xl3wws/NuHk7lnV1+2m0xYfCayX5BxLVFqyOFJqTQhRoBuBigEqINRkRo2giI6KOOqimjBx1rg7jqtsfEd+IXqQljmns8yusAajcYqThZukW1CcYFCCMdNVCMKukGnVTZDbwb3rE5LAKPziOSsbxr6Dp690M1oSKXm1NrAIUCDXRnFRrntIeB6bcCPq3gdncV7sMth5BS3cC+SJxhIJAdSAFp37tx1f9GJm8F3WpxotvJqNR1g6iDt3xQluWY/Zc2cClIzJbV5Sdh1GmQIO46xDTZfDY6lIDzQWRrSaV6lfyYlNI4sDoRrsOIsbOHZiRlsINxkRcXPNcX9LA/JSrfAe3xlS8sorzcq9GID+OmPPCHPtSsomQlgMblE4U6aVoe3m9KjsMRFscNLziSllsN1+so1PYP56owcHFhrmpr4XMqJSk1ClmmJe0V1JGQprI2R4mjka0T1JNm5BxFy7YMMAL5k42uDhddaQTqs27tysO70o1Zlnp404RSq1aMzmTXpJ7oi13msckklsk6SQCT0kiNHhnnV8Q2lvNrEMZTmBTmg02mnqjbFOwUmjmVrDI9+0jAA/EcQczfusiSYxmwHOxdJXZvFKv1bllghOZANQNg3ZDuiZnpQOtqQoVChTPRFA8GM463PI4sEpIIc2BOkEnVmKdZi//AIYjy0+sIjljjp3OpnuFrC2QwOzC20Husugl4DwFRVg2KZW2kMkZBSinekoVh/jpBi+4U7au+27OS8ylaQpvEFZjMEEZ59fbthm+GI8tPrCIxWNlku9wuGgE7yC7HvBB7L22LpjsMBt/pU/w4eHY81f/ABRWcdD3muhKzy0recHJBCaKpStK6FZ80RGS3BbZyDUkKpqKyR2YqHsi7SaVip4ujIJILsi22LiRm7t3KOSAvde+7fu4Ku7v3BXNyS3kVDiVHDXmLSAOzlYhUbM9saVxWym0G0qFCMYIOkEIUCIui1ryykgwU4kpAFAkaTlSgTr6suiKeunO8daodIpjU4qmzElRpHg1Ms9LUlxu3UcewGx9EHbhnuPEAetRrXstncf8qLvP45MelX7TFxWf4JvzE+6Ip28/jkx6VftMXFZ/gm/MT7ojI6Z9hDw8gtbWezZzuSDwo+GZ9Gr3oxSH0JMek/c1GXhR8Mz6NXvRikPoSY9J+5qGFH7vTfG3+SiqfcPHzSa26UmqSQdoJB7RGX4xd+0c9dX8xrwR9GLGnMLE3IWx8Yu/aOeur+YwE1zMfIIA0DIIJJU1dK8q5KYS4mpSclp2p3bx/I1x0VY9rtzLSXG1BQUK5Ry3E/dW+b8iurZxIJ5SCcukHUe7dCuto3Od0sXrbRv+4+YwOwiaOQAarlfd5LrMzreB1PQdYO0HUYrp7gOVi5L/ACd6QT21HsifsrhhlHEjjSWlawoGnaKjvjanuFmRQmqXMZ2JBJ7v1IhQ10sZPR67ScwGk/ItI7x4qxYHOx7/ALqMk+CuTlEF2ZUXMIryzROWejIU6awg2jNv2hMOqlapZZRUUUUIQ0n6xA2nUAToFMo+Xy4QXZ44RVDXk61bMVNW7tJiOuzaQYLjiZhyXeAHFKSnE2rPlpdABNKAUyIrphjS0clzPNi7IA423ncCdwwA4lRPkHqNyWpO8alAJe4xCiRyXCrNNCQpCqKHOGkUOrRHmasV5p1DTiChawgpByqHKYM+um4gjVDXat6ZZ/iHHkIcmWca3FttltDygfmUGozzopSiKUSQOdkT16peal5ZTylpmpZ1IClVcLrIUlRxLCRyhmRUfVPlQza5wtZqhIB2pdnbJflH1sOLDS0gFXzlE5gEZp0mhjZtSyJqXS2p14JDiOMb+eJK00BBAHSMjSN6+1oS03OPTCX6IUgYUhtfGFSWwkDMBIBUMzXR2Rjvvb7My3IpaUSWZcNuVSRRQCRlXToOccF3FpLc88OxGV8VHMyc0qWXNBauKbWEKPGGuI4acmtTzhGtILmHnUNNLcUtaglIxqzJ68hv3ROWTbDHxU/KrcwOuPpWmqVFOFIRWpSD5JjVs602ZMqcYWtx2qEoUBxRQAEqcUMQVkpQwDKuHFWmKO2GPo8MEXyxWGyLMnJl5bLSl8YhKlKSpwooEEJVpOkFQyjVHHlsOFxQSo4U4nFAr24U1qQNZ0CtNOUPslfKRTPmdClNl6VUh5vApQS+S0ag0ooEJNTtTX60LttW1KzjDTqqMzjQShaUoPEuoRQJKcOSCBq0ZEbKeG4nFmHBdPFRNuXbdlXCiYU2lwJCinHiUQdGgbtsbVwfH2uhfuKiU4QLdZnZhTjT6Q3gSAlTSgsqTX62CudfKpEXcHx9roX7ior1xcaCUuz1HfxK9RW6Vtt4WpefxyY9Kv2mLis/wTfmJ90RTt5/HJj0q/aYuKz/AATfmJ90R870z7CHh5BbWs9mznckHhR8Mz6NXvRikPoSY9J+5qMvCj4Zn0avejFIfQkx6T9zUMKP3em+Nv8AJRVPuHj5pKgggj6QsQiCCCBCIIIkrEu+9NLwtJyHOUckJ6Tt3DOI5ZWQsL5DYDaV1rS42CjY3JGx3nvBNLXvCTh9bR3w3rk5Cz/C/wDkvj6uRSk7081PXU7ojLR4Q5lzJvCynUECqqecf0AhS2vqKnGki9H87/RB4C2sfkrBiYz2jsdwxXljg6nFaUIT5yxX/GsZFcG01qLROzHn3phembTdc8I6tfnKJ7iY16xKIdIHF0rR2BhP1evOtDsafH7Kcm7kTjeZZUobUEL7ga90QjjRSaKBSRpBFD2GNiWtV5vwbriehZA7K0iWRfJxYwzTbcyj8YwuDzXE5gxIHVsfrBrx2XafAkg/uC5aI5XHz58EvwRPKsdp/OTUceky7hAc/wD5q0L6NMQikUJBFCMiDka7M9B3RZiqGSXtgRmDgRxHnkdhXkxleIIIIsKNEEEECEQw3B8fa6F+4qF6GG4Pj7XQv3FQv0n7lN8DvoVLB7VvELUvP45MelX7TFxWf4JvzE+6Ip28/jkx6VftMXFZ/gm/MT7oj5vpn2EPDyC29Z7NnO5IXCin51g/gV7w/mMVmitizG5w+1qNvhVb5TB9IO9Ma13+VZE4nYSf8UH9IvUptS053Pb/ADUU/pUHj5pHgggj6UsQiCCNqy7OU+6hpHOWabgNJJ3AVPVHl72saXONgMTwXQCTYKTurddU25nVLSOev9qa/Wp2DOJa8F8Eto+DSNENpyK06VbcJ09KtJ9uW99qplmkyMtkAPnVDSa54SdqtKukCEeENNCdIvFVUD0P8GHd+dw2k7BkArT3dCNRme0+QQTBH0RYljXClZhht0F5ONNaY0Gh0EV4vaIv1+kYaBgfNexNsBfFQxQulNmquoIdrbsCz5VwNuqmcRTi5JQRQkjyRsjRbaso6VzY6Qn9EmIo9KskYJGRvIORDV6MBabEjxSvBD1KXIlJkEy02okaiASOlPJVEVbFwZhgFQAdQNJRXEBtKDn2VjkWmaOSToi/VducC0/MBddTSAa1rjsxS2DTREwJwTQCXiA8MkPHIL2IdO3UHNWg5ZiGghjJEH2ORGR3c7RtULXWWV1opJSoEKSaEHIgjSDvjFG847xqKnwjY061tjLPapHu+bGmY8scRg7k/wBHZ4cJy3pGkjMfMf2Nu8Y7MfMEEEWFWRDFwfprPtdC/cMLsNPBu3WeB2NrPaAP1hbpZ2rQzH/V30U1P7VvFRl5vG5j0q/aYuORTRpsfgT7oimLaVimXjtdX7xEXlJsckbqDsAj57pWMvZCwZ2P0C2le7VYy/OSTOFyX5CD5Lyh6wJ/bEPcMY5ada8pvLrQ4n+IcOFeTrLvHyVIX3hJ94wkcGkxSaWg6Ftn/Eg+ysT4to5WjNjj8nBy8w/iURHO9JoMEbE/L8W64g/UWpPqqI/SNePpbXBwDhkVhyLGyId7mNiWlX51YzoUNg69HtWQOhJhIh1vmriJOTlR5ONfSB/7LX2Qn0reboqQf+R2Pwt9J3jgO9Waf0daTcPnsSa+8palKUaqUSSdpOZMeII+pEN3ERtvsCiijdK8MbmSgJi5Ll+Iy/mfuVFOkxcVy/EZfzP3KjE/9USulomPIsNfDwcnjaaOmnMTSS4DE7NmSS+E4f8AlI9EPeXCfSHThJllqmkFKFKHFDQkkc5WwQrosl5Zoll0nchX8Q50NNq0cIJGrq78lSqI4nBzgTrg5bCOzhtWGUmVtLStslKkmoI/3Rui8pKYxtoXSmJCVU2YgD+sVxYdwlqUFzdGmxmUlQC1btiRtOmGm1r9SzCaIUHVDIJbzSNlV6AOivRGZ0652kpGRU7dd4vctxAGwE5fOw71dAhgxYSBbbv7Bh90lcINnoamzgAAWgLIGgKJUDlvpXrMLMbdq2muYdU64eUrZoAGQA3ARqRuqGGSGmjjkN3AAEpHK4OeS3Je2nSlQI0j/adGqPSwAo00HR0HR/EYo+1iy9gcCERSGNwcNnNu9BEfI9LjzHI3azASvdRGI5XNGWzhmPkiHTgvb+feWdCWveUD7EGEuHe5fzUhOvbikdSD+rghRp91qB7Rm6w8SApKJmvO0JYkk8bMIHlup/yWP5jouxWaoJ/EfYIoO5cvjnmRsUVeokn2gR0NY7dGU76ntP8AEZtzQ+ta05NaT4kDyWm0y6wa0c82UHfmz+MaWny2lJ6wCR3kdkUhdOb4qcYUchjCT0L5J96Oh7daq3XySD+kc6XhkyxNuoGWFZKeg8pPcRHgMHWJoTk8A/LVK9aJdrxOjK2r+SfFzzuxdFj8wz/yBhfh34QEcczKzSfrpwq6SMQ78YhIjWaGmM1FGTmBqni3DyWUqo9SZwWWVbxLQnapI7SBDPwlu1ncOpLaR2lR/WFiUXhcQdi0nsUDDFwjJ/8AOWdqEHuI/SCYX0hDf8j/ABuxDfYu4jzSxH1Jj5BDRzQ4Fp2qKOR0bw9uYWSGawL9uyyEtlKXG05Ac1YFa5KGR06x1wrAxMi60wWUPIbxoWK8jlKGZGadOrVWM7XUkbWBkxBYTgHG2PZljwN1qIq6mrMZWlr945+oICl7wX/dWtJlXFtowDEkhPOqa551ypGrIcIc2hQK1h1OtKgBluUBUHtG6Fwx5UmO01HQFgp3wjdiBfxzvzdVayhmiHTxP1m9nNiObK5ZVyVtBkLKEOJ0EKSMaDsOsHoMJl7LglkF2XqpsZqQc1IG0H6ye8b4XrGtpyVcDjZ3KSeaobFD9dUW1YVvNzbeNs0I56DzkHYd2w64zEnWtDS9LTOLor4tOzsO7scO/cvU9LcBsoxIwO/naFSUEP8AfO43Oflk71tgdqkD2p7NkIEbug0hDXxCWI8RtB3HnFIZYnRO1XIgggi+ol6OiPMezo/3fHiK8GR4n6q7Wj0mH/Vv0CIeJocRYradBfWCegqK/dQnthMlZcuLShOlagkdKjQe2HDhHmAlTEunmtN17aJH+KO+EWnH68kEHaXHg0YfMq9oWLXn1ty+8GMpimHHPIboOlZ/hJi+JdvClI2ADuirOCezKMhRHhHCfyoyHeFdsWvCek/EqJpN1mjuz+ZVnS0mtNbcscw1iSpO0ERRfCfZpS627TnAoV5yNHcf8YviEDhJsPjWXQBU041HnJ5w6xiH5o5XfhSxz7AdU8D/AEV40XN0c1jtSNYQ+FWW/L6VtHEga9a094WnrhFhluLavEzaQTyXPmzsqeafWA7TGle2yfg804gCiScaPNVnTqNR1Q20PJ0VTLTnJ3pj6O+diuacp9STpBtUPDTfZXGolJgf/IwEq89B5XvHshWhls1XwiQdY0uMK49sayjQ4B0VJ6xDatGo+Kf8psfhdh8jqk9gSWLEOZv+o5KWo+gR8j6kxek1tQ6ma7T9H0rel9XagjOLRu/eiUYlmmlTCSpCaGiXKVqSacjfFYaYMEJa+kh0jE2OoLm2N8MMbW2gpl1aWGQugs5pyIOzhdMt+Z1h55LrDiVVThWAlSVVBJxHEkVyOnTlC0YKUj4THaejDejjjuWs2nM/IcMldbU9VppGyEa772aDe2FrnOy9GNmzbVcl3Q40qih2KGsKGsRrR8IjsDW6zxKMD2XurGk2maGMREXHaBs7SrYsS/ku+AFqDLmtKzRJP4V6D10MRF7bnNukvS7jSFHNSStKUKPlA1oD3HdFfYY+YBC2LQ8VJP01HK5v+uqXA9mz549qWGOaRurK1vHWA78yvrreEkGhoaZEKHURkY8R9UYEiNXrWbrO3JR0ZdJqMxxsO1elaI8R6XHmIqcERgnbj44qzXuBncG5Cw8BbyTRwd2bxk2FnmtJKzsxHko9pP5YjbcnjMzTi05410QNw5KB2AdsMsiPgVlLc0OTOSduFQIT/hiV+YRF3CsvjZtKiOS0MZ6Rkgetn+WMdV1QfUTVR9Vg1R3YnxdgtJoiLoKcyu55wVy3MssNNpSNDaAjrpyj2+2GaNSypfA0kazmev8A6pG3HrR8Rip2h2ZxPE4pDO/XkLkRHW3LYm6jSnPq1/z1RIx8IrE9RCJ4nRu2hRsdquBC5rvXZPwaaWkZJJxo81WeXQajqievGn4bZ7U0PCM8l3bTIL76K6FGGPhOu3iaKkjlM1UNpbPOHVp/KYTrhWwG3iw5Qtv8kg6MWgdRBKesQphnkEbJx7SI4jeMnDvGPFamZgraTtHP3SlG5ZNpql3kOo0pOY1KSclJO4jKM947GMrMLbPN0oO1B5p6dR3gxGCN+10dTDcYtcPEFYmxY620KWvBZyULDjObDwKmzs8pB/Ek5U2UiJiTsy0kpSpl4FTCzU05yFDIOI/ENBGsZRr2hZymiKkKSoVQtOaFp2g+0HMHIxFA5zPwpDcjI7x/Y2+PD29v+Q5+25akEEAEXFEBfAIgiSu/ZXwiaZZ1LWAojUgcpZ6kgxb8jwfyiknBJoIGta3FE9ZXphZV6UhpXNY4El2IAF8N6sNp3uvssqOgixr/AFzWGZcvMNFpTa0hxIUopKFVTWiyaEKw6PKiuimJ6Stiq4xJHkb5i2I2Ly+B7b32L5BBBFxQoj2mPiUwKMVJT0ruiGW3hu70zpm9Wj6y7PJo7fzcB9V5iRu9ZJmZhtrUTVZ2IGaj2ZdJER0Pl32xISK5pY+deADQOmh5nbms7kiKulaw0tOSz13ei3if6z7lWpYDPKGrQ4QLVDj4ZRzGBhAGjFli7KBPUYduDC7+BlJUOU6eMVuQOYOzP88VvdqyTNzKUqqU1xuH8INTntJy646DsGTwIxUpi0bkjR/vRGNdCC6OjbkPSdwH9lavSMoghETeec1KQQQQ+WXRBBBAhRtuSWNGICpTp3p1iOfr2WGZWYITUIVymzurortScuyOk4QL+3UDzZQOdmpo7Fa09B0dh1Qnqh1WcVA9V2DvJ3kU50XVdE/UdkUlzaPjORCxnMsc4a1CmfrAVG8EQgRN3etlcnMBRBpXC6nWRXMU8oHMbxEjfiwEoUJlihZezy0JUrPqCtPTUbIbaJqOqy9Ud6jsWHcdrfMd6h0xRdG7pWZFKgMbcrPlCSkgLbUalCtFdoIzSr8Q66jKNOPoMaaSMOHPIPakjHjJ3jzmOxZplCMi2okH6qhyk9JGRG8U6BDvdPg9bflkvTCnQpwniktlI5A5OJWJKq1UDQCmQ3whHdHSNhsJbWloAUQ2lCDuQkAEdIBMJdL1UsEUccbtVz3WubGwz4dingjaXk5gbkuWTcOXs3FOK41eBBCkqKThQqmNdEpBJCa1GzFryh6lZ5paEqbWgoUAUkEUI1UiPvlaol5GYdNMmyADoKl8hIp0qEUvNy8jKy7CXWVPTS2w4586UIRj5TYUE68BGWXTnFNznE3ebm1r7fkmVLRidmFxjsx2Y5kZb77VcFvrl5lRklctx5tWLARibb8tRzA5WHCDpNNVYSpngilmlctcwQdBCmxX/wCs9kQ/A/a6UT628KUh9shIFclI5YAKqnmhWvUIuafIDaioVFNe3V3xFLJNHE4wv1DnkD43C81VK2CYRuF8AuZ7x2IqUmXGVGuE1SrykKFUK6wR11ER4TD/AMLUsKyrn1lIcQdtEKBSej5xQ/LFflUP6WokqqaOVuGsMezgqDBDFI7pQTbIb+J3L6pUeYIyy0spxaUIBUpRASBpJMXGMbE3s2nzKhnnfUP1ndw2AbgFL3Ru+Zp8Aj5tHKcO7UnpUcuisbV9reEw/hQfmmuSimgn6yujKg3CJi2X02dKCVaILzoq6oaQDkT180bgTEZcW7vwh7jFj5psgnYpelKejWerbGJqq1s8jqx/qNuGDfvd/wC2Q7FqtF0opojM/NPPBvdYttgqFFu0WvalA5qenPtVuizQKZCNOypLi0Z85WZ/QRux2ggcxplk9d+J7Nw7klq5zNIXFEEEEMVVRBBBAhEYJ2UDiCk9R2GM8EeHsbI0scLgroJBuFSPCPdUpJmEJzGTyR2Bf6HqO2Iy5tuooZOZzZdyTXQlR1V1AnMHUemLutqzA4kkCppQjUpOsUih743XMq5iQPmVnk/hPkH9No6IRtZqnqcx7WO24Zd7fotRRzsqouhkUdeS765R4oVmk5oV5Sf/AGGgj+YiYfbDtNufY+CTR+cA+ac+sSBl+YDV9Yb4TrWslyWdU24KEaDqUNSgdhjW6L0iZwYJ8JW5/wCw/MPPcVma6idTPtsWnDzwdXufamWJfwrSlhKUqObYNcSkK1JAqSnRkdBzhGhx4Ly38MONQDnFKSyD9ZaiAoA+VgxADXWLtfboHOLdawJt2jEW71WhIvbIm2P1Vn3vubMT6CkzSUIHKQ0lrkFQ5vGLKipXUABsilbw2TMS76kzSVBwkmpzCvxJVoI/3KOi7NtBPFgKUARkamhy0d0aN5bLbmvg1VIPFTLa8yM6VqnPbs10jNQzsmYHNOJGS0FJXPp3ajx6PC3N1V9xuDSZeKZhS1SoTRTSsNXCdRCDSid507KZw9X1tqZkZDEri33MaU48JbSAa0WpsKNeUAKAgVUOiG8zqPLT2iE++0w2uXmS6oJa4ooxaeVSreEa1cYAQN2yB1RE17GEa2sQLZ4bcNwVSpqZaklzsLZYZd+ao20bQcfWXHVla1aSd2gDUANQGQjVgrBGxa3VFkme4ONwN30z780Q/WFZ6LOlzNzA+eWKNIOkVGjcSMydQy0mNW6d3UNI+GzfJbTym0n6x1KI1580a9OiIW3LacnX60OZwtoGdATkN6jrMZXSdZ1t5pYj6A9d2/8A0H/14J7orRxkPSyZBY2GXZ6ZpXE44qpOoDWdyQP0EXndC7qGW0BI5CNFdKla1Hr/ANyiAuFcziU0PhFULqvJGpAP+1PQIsZtsJAAyA0QniaKyUOA/CZl2nfwGxWtJVgd+GzIL1BBBDtIkQQQQIRBBBAhEEEECEQu3mu+h1C6pxIUOWn9w2HXu0wxQRVqqZtQzVdgdh2g71JHI6N2s1c03hsBySeAqcJNW1jKtN40KH/cMtnz7VqMhiYITMJHza9at43+UnXpG6yL0XYQ62pKk1bVpGtB1KSdVP8AcopG37AdknQCThrVtwZVp7FDZCxjnSOEUp1Zm4tcNvaN99o5Gojkir4tR+fPPzWhatlOS7hbdTRQ0HUoaik6xGolVDUZEQ+2bbDNotiXnKJeHg3BQEndsVtGhXTCpb133ZRzC4MjzVjmqG7ftGkRrNHaUFQehmGrKNmxw3t/rMLK1tC+mdjkmex+FJxCcM03x5A5LgVgdy0BZoQrppXeYXLevM9NrCnFYUpNW0JqEI80eV+I5mIiCLrKGnjkMsbAHHMgKsJnYB2IGxPNj8J622ymYb49SRyF4sCjucNDi84UO2umFy8N6H5xYLqgEp5jacm0V2DbtUak7YiY+gR2Ghp4ZDKxgDjmbLj5XPFicNy+Q43WuqgI+FznJZTykpV9fYSPJ2D63Rpy2FdRuXb+FT/JSM0NHSTqxJ1nYjtiHvJeZycWNKWweQgdlTtV/wDghFXaSdUk09IbN/yePo3t3nZxTjRui3THXkyXq895lzbmVUtJPzaO6pp9Y92jpdrgXIKCHHE/PKHJB/8AjSdJP4vZo2xhuLcQpKXXU1dOaEHQj8Svxezp0WzISIaTQZk6Tt/6hA1oqf8At4MIm5kbeweZ5LWurWxN6KLnn5r1KSobSEjrO07YzwsWvYza51ipdo4l0rCX3kpJQG8NEpWAKVOimmFe0LVeS3OS4cWFPuvOMqxHEhttb4fCVVqAkSwps44RpIqdoaGswHksw55vcqz4IwySqtoJ8lPsEZoiXpEEEECEQQQQIRBBBAhEEEECEEQs3kuuh1tQKcSDzk6x+JJ1U7oZoIq1NKyobZ2BGRGYKlildG7WaubrzXUclFVzU0TyV7NgVsPce6JOxL3ocb+DT4xtnIOHMp2Yjpy8oZjfFy2xYCXUqokHEOUgjkqGuKdvVcBbJU5LgqQOcjStG2mtQ7xv0wrc7EQ1eDv8XjC53g7CtNBVRVbNSXPnnco68lylsDjWTxrBzChmpI/FTSPxDLbSFmGC717XZU0HLaOlsnLeUn6p7t0MCrvyU/8AOsOcQRm6igFBrOEmifOFU7oe0+mJKX0K3EbHgfyAyPaMCktboh8R1o8QkeQs9x5YQ0krUdQ9pOgDeYeJazZey0hx8h2ZIqhA0J6K6PPPUIxTt6mJNBZs9IJ+s6c6nbU847+aNQMLMjZz848Qmq1k1UpRyG9StX+0irV1s1a0634cPg5w7fyjszKuUOiAz8SderUtZ6ddBVVRJohCdArqSP10mLBuRcDiyFuAKe0gaUtb661b+zbErc24aWRUcpZyW6Ro2pQNQ/07If5WVS2miR/J6YWsa6sGpENWIbci7sG4du1S1ukQ0dHFkvElIpaFBmdZ2/8AUbMEEOo42xtDGCwCzxJJuVjXLpKkqKQVJqEnWAqmKh30HZGuux2SalpBNHBzRoeNXR+Y5nbG5BElyuL4lIAAGQGQj7BBHEIggggQiCCCBCIIIIEIggggQiCCCBCI1J6zUublaiP12xtwRHLEyVpY8XBXWuLTcKrL3cHKXCVJAadP1gPm19IGg7xntBisLTsl2XXgdQUnV5Kh+E6CI6gcbChQioO2IC1bEQCnQQVCgUArCdRBMKXsnohdnps3E2I79oT2k0o5vovxVO3cuC6/Rb1Wm9Qp84roB0DeeyLdu/dJDKAkICED6o5xO1R0174mpKzEN56VbT+myNyJGUck5D6o8GDIcd5+Sq1ekXzYDALyhAAoBQCPUEENgLYBK0QQQQIRBBBAhEEEECEQQQQIX//Z">
            <a:extLst>
              <a:ext uri="{FF2B5EF4-FFF2-40B4-BE49-F238E27FC236}">
                <a16:creationId xmlns:a16="http://schemas.microsoft.com/office/drawing/2014/main" id="{8DD4A1DB-780E-4054-8562-54A1AE038782}"/>
              </a:ext>
            </a:extLst>
          </p:cNvPr>
          <p:cNvSpPr>
            <a:spLocks noChangeAspect="1" noChangeArrowheads="1"/>
          </p:cNvSpPr>
          <p:nvPr/>
        </p:nvSpPr>
        <p:spPr bwMode="auto">
          <a:xfrm>
            <a:off x="117475" y="-1239838"/>
            <a:ext cx="1790700" cy="256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3" name="AutoShape 24" descr="data:image/jpg;base64,/9j/4AAQSkZJRgABAQAAAQABAAD/2wCEAAkGBhISERUQExQVFRIVFxkYFhgVFBQYFBcXIBUZFxgXHxgXICYeGhkjHRQUHy8gJCcpLC0sFR4xNTAqNyYrLSkBCQoKDgwOGg8PGi4kHyQ0LDUqKSwwKTEvLyo0MiotNS0qNCosLjQ1Ki8pLy8sMSwvLCkyNCw1NS0vMi41LywqNf/AABEIAJwAoAMBIgACEQEDEQH/xAAcAAEAAgIDAQAAAAAAAAAAAAAABgcEBQECAwj/xABGEAABAwIDAwcHCQYFBQAAAAABAAIDBBEFEiEGMUEHEyJRYXGBMkJSkaGxwRQjU2JykrLR0iQzY7PC8BeCk6LhFkNEc8P/xAAaAQEAAwEBAQAAAAAAAAAAAAAAAgQFAQMG/8QAOxEAAQIEAgYGCAUFAQAAAAAAAQACAwQRMRIhQVFhcaGxBTKBkcHRExQiQlJi4fAVM5KywiRygqLSI//aAAwDAQACEQMRAD8AvFEREREXlUzZGudvsCVwkAVKL1ul1ApeWOhGl3E/Zd+Sxn8tVINzXn/Kfiq/rLNTv0u8lbElH+FWMirQ8t1N9HJ90fqXX/G6D6KT7rf1J6yPhd3FTHR8wfdVmoqxPLbB9FJ91n6ly3lrg+il9TP1LnrPyO7lL8NmfhVmoq5Zyy05/wC3L91n6l7x8rtMfMl+439S6Jj5Xdy7+GTXwFT9FCY+VOlPCQf5PyKyo+UekPF33HKQjt1HuPkoHo+ZF2FSxFHY9uaQ+fbva78llwbU0z9BI2/iPepiINvcfJeLpaM27D3FbdFwCuV6KuiIiIiIiIix64XjePqu9xWQvKpHQd3H3KEQVaV0XXztglPEIayZ8TJXQkFofmtbM4HcsL/qiMbqKl8Q8/FZ2G/ucTb9X/6OWkoNmqqdnOQwSSM3ZmgEX6t+hSSgS8QPfH1gCriB1WnWNq1OkI0VsWjCbBZw2uA3UdJ/pOP9SyItppnNL2UVKWg2JbTkgaX11004lYh2FxAC/wAlmt9kfmvDC6p1JORNEcrmlkscmZl2H/kA8Rorj5STLSYTWuI0VrXjdUBMRq5uK3WD7RTVEgiZBQtO/pxNAt4nXuC8ztnMHmP5NROcDls2BrwT1AtNj4LPw3F2ve0UtIxxjBDTHBLKWg7+kS3XU6rtPjEEXQnoomOaTI1ropISX23i9wdw0uAswNh+kP8ATVyybliBzzOdrL0MSJT8w8VjT7XzxkNko6RpIvZ1PZ1uBtmuPFG7bk76Si/0XfqUVqq10sj5XeU9xc7vJvx4LIfTPY1j3AhsjS5h9IBxaT6wtxvRkoA3GwBx1VvszVYzUbQ896lUe2AO+jo/CN4/qWbBtPGd9HT+HON+KieF4dLO/m4WF77Xyi17cdCdVt6nZ2rhYZJYHsYN7nZQBw61F0lItdhNAdWIg810Tczoe7vKkEWOwn/w4vCWUfBbJkkZdTOjZzfOON25i7VswZvPcVCKWbipdQO6VAOsX9dQ8qnOy8OXDSyoqTpJ91x0laHR0xFixaPcSKHkrbZuXZcBcryFlmoiIuoiIiIi6SjQ9xXddXDRcNkXzph+gxNv1H/zHKYcjJBoasHcJWn/AGD8lEKTSbEm/wAOX2PUp5FXfstYPrsP+0/kvKV/Kd/c39oC0OkM4gOwLIw/H6hmNR0rXOdBI2z4zq0CzukOq1h617cpeFRzCOEW518zGRniC51nW7MtzbsC22DYvTCtdTZWx1b2XZKQHF7dbsudxFibcVEtt8MqKesir3vdIyGRrnNNrMbmFy0DgePHdrZSa4l9Gih0b9H6ratFa5KgBZSLahlZQClpMLiNrEvysDs1reUTuvrcrP29poKjD/2sxwVAZmZne3MyS3kg7yCdFstr2T1FEX0Mpa8tD2FhHTba9r8LqiKHAKqpqRG9subN84+QO6Db9Ilzl2FDB9rEGhudc6nTW/YOIK7VYeCYW+pqI6dnlSODe4cT4C5V0cpWxzDhzOZb0qRoLAN5jAs4eoX8FouTXZ3m3VlfFGX5DJFStHGxN7E8Nzb96sTZd1RJRsbWR5J7FsgOUh3DNpcWIU5qaMWMCz3bb7nlhP1XAygzVJ8lzr4pT97/AOW5WNyzvtSRdszfwuPwUU2b2fNHtCyC3QBkdH2sLHEerUeCk3LU/wDZ4R/F/ocvaPEEWYhvbY4OZKiBRpG9VbS1oG9TnDjebDR/DjPrkkKrwQ3BIB0tc23X3X77FTvCmEV2Gt4CCH8L3fFS6ZIwtp837T5rQ6I/MefldyV0BcoirqgiIiIiIiIi4K5REXzpE21biLf4c/4ls+SjaekpIqgVMzY+dLcos8u0BBOg03hYcrLYpiDets6gTSuSML0rHNrTqngr88fabuUy24xeJ1XHVUk7X5bZS0OD2uacwJBA0196trCcSixWhEwAL7FkzOp1rOb3HeO9fOl1vdk9r58Pm52I3abB8Z8l4+BHAq9FlT6MBuZHEavL61WfVTSDaatwV5pyzn6O5MWa4LR6IcNxHUR2hc4vyi1ldGY4YBSwn97M4k5W8TmIA3cACVt/8XcNlbmlimY/i0Na4X772Kgm1e24q3CNjTHTBwuDYvcLjeN1t/RVVsJ0V1MGekmtN9LE94JuKKVaXW52x2qhZTUtLh1T81ECHmNz2SF1t50FwdT3ldeTfbt8FS41dSeYcwg8697iHXu3KNe0Fat+OYe6Vkr4HOaMzXsjGWKzjbO0OJc1zW3IbcgOItoClLi9FHLSOGZzIRkmaYGXmHOvdmNzYnIWDruLK42ThiFgoa/FQV134KJeSaqya3bDCZKunrBVMD4Q9vkSdJrm2t5PA2K89qsfwjEGsZJWZQw5hka65NrcWnrVV0lfC6GoZLcSySROjeI2uytbzmZuhGW+Zg06ltqDHMOjDSaZzy2J0TmOy5ZemxzZS7zH25wbj5vavP8ADQ01DnX2b8u0lc9IpHXYphFLRzQ0pM8szcpJuTxykkgAAE30XbBdcToW+jTwfyL/ABUOxfFoHQNijL87XSuLnRNaZA592XymzcrdLd9lMsBbfGqdvowReymb+aoT8uINMyS7GTX/ABC0+jXZxDqYVcSLgLleizkRERERERERFwURUBWMtjNYOts34VXwVl49Fk2glb9ID/ujVayMsSOoke2y9OjTRzxsb/IeCuzuYhnYuFmYXhclQ/m4xc73EmzWt4ucTuCx6andI9sbBd7yGtHWSbALeY7WCBpoIT0Gn5943yycRf0G7rK/GiuDhDh9Y9wGs+A0ntVNrRSrrLl5oafo2NXKN5JLKcHst0n9+5cDbCUaRxUsY6m07D7XXKxNm8KZUzcy9zmEtJaWgHUakG/YtliuAUdPJzck8+awd0YWEWO7zuxUnerNieii1e+lcw45a6AUHYAp1cRVuQWK7aMP/e01M/tbGYn/AHoyPaCuooYZtYC4P+hkI5w/YeLNk+yQHdV1nUWy1PUXFPVXeBfJLEWG3XoTp3XWkxDD5IJDHIMrhY6G4I3gg8R2qxBfBc4sguLXD3TUf6nRtFN6gcQzcKhdCy3dwP8AfELs1ZDqkSgud5YsJD6Q3Nl+0DYO6xYrDcS0kHeDZacKISKOv9/flZeb4eWJq9Xu0PcrW2ZZfHfsxAeqBg+KqiBmd7W+k4N9ZA+Kt/YtufG6lw8ljXD1FjB+ErD6YNYsMbHcSxaXR2TIx+VWqiIvJUERERERERERERFSvKpDzGL01RweG3Pc7KfYVXO0dLzdVMzhnJHc7pD3q5OXHCM9IyoA6UL9fsu099lVe1becbT1Y3SR5HfbZofZ7lGTdgmKa6jt6w4VV6L7cs12rJcbGEMkmquNNA+Rv/sNmM9rrrQF19TqTvPWd59q3mzpvBXMG804cO5srCfYVoVpQhWNFdpyHZSvMlUjYKRbDj9sYeGV+vblW42twGaaozMEZaWNHSljYbjscQeKimC0D55hExwY4gkEkgaC/DVemM08rZMlRrIGixzB3R83Xq9Sy3wyJwPxgOw0sTpvkQtTC2IKwu45aLKS4Ps+6jcKqpcGiMHSMOedRbUtFrarRbU48KqYPa0tY1uVt/KOpJJ6t+5bTZfbAxAQzkmPcHHUtHUetnuXptPsgLGophdh6TmN1sN+ZnW3s4cNF5y7xDnC6a6xqGu93dsO8nlWtHa/CNwUShksezUHuOi9J9Q13W32jRY695T0WDsPvX0TjRw+9BVaHm1+7xHmVsdloc9XCDua8PPc0F5/CrS5FwZJKypPnOAHiXPPvCrLAfm4aip4hnNM+0/f6mg+tXdyS4RzOHRkjpSkyHuOjfYFhTbvSTJGqg7va8QrkP8A85Vx+I0U1REU1QREREREREREREWux/CW1NNLTu3SMLfG2h9a+e6Cic+Kow1+k0Ti+IHfnbvaO8fiX0oVTXKxgjqSrjxOEaOIz23Zh194VaMCCHNvlTeLeXar8o4OxQXe9zVa7P4g2Gdr3/unAslHHm3tyv8AEA38Fj4nh7oJXQu1LToRuc06teOxzSD4rabVYe0PbVRfuKjpC25r972dmvS8T1LxiqWTxNhlcGOjFopTua29+ak483e+V/mk2Oh014cRsSkdtnCh2fUGoP0VNzXNJabhYdHXujOdjnMfa2Ztr28dy612JSSkGR7nkbi61x6kkw2VsgiLHc47yWgXzX3ZSLhwPAi4Ur2O2CfM9/ymGZrGgBoN4ruJ1NyL5QAd3EhdiMhNGN2fYCad1V6iYdXEAAdefKtOChrHDcfYtlh20MsAyxyvDfRIaWjuDr28FJtsOT0xFjqWGVzTcODXGWx0LXbgQ3eNeIUJqqR8b3RvaWPabOa4EOB6iFxrIUZlDY50IHiF10yTSoBplp8CvWsrJJ5C95zPdxs0dnmgBdJzd1hw0CN6Av5x9gW12cpGguq5R81DqAfPk8xvbrqV18VsFmPQ0UA1m2XIIWE+wOs457NniexbWLB3SSUuFs8ouD5uxzrE/db719GUlO2NjY2izWtDR3AWCq3kb2ec8yYnMLvkJEd+q/ScPd4K1wsiCDm51/G548l6zbgCITbN5oiIrCooiIiIiIiIiIiItfjuDR1UD6eQXa8W7jwPgtgi44BwoV0Eg1C+cfkBpZZcKq7iJ56D/Rd5kg/vietRfEsOkp5XRP0c3iNzgdzh1tP97l9D8oewzK+G7QBOwXY7r+qexU8xgnHyCr+bqYriGR34HdbT/wA9/lBjGWecWbTf/ofyHbv0Xt9aZjZ1xca1rNj8SiiqmyTEhjWkN35WkkAn6osXa9ZVg7d7QNp3QiIytazOc0Rc24cwZI+cIy2dcOO/RvWqurcNfBKY5WEOaRmbfyh2Hi0jcR1q0XbeUElGWy3ddpbzRaC+9rNAadNNOlu0B7FdmGDEIjQSHClRmNltdb2VODEDXAkVpossfk42jdO6oFRncXZcr3Z3NygOvGXWyt9LW3FQnbfFIZ6nPCbgMDC62jiCbEdYDbC/Yp3Dt/QQ0bWwhzC1obzdmh+awzaN0N9ele2qq6CjdUTFsTNXuJa0bmi99/ULjVcgNbiL3igaLnIbb6BS9lKNExPLgKbPvkuMMw188gjZvO88Gji49gUtwvBfl9THQU9xSw6vf1+k89p3BYkdOQRh1GOcmkNppBx+qDwYFeOw2x0eH04jFjI7WR/W7q7gqcaMZl4pk0W8/IdqtNHqrMTuueC3lBRMijbEwWYwBrQOoLIRF6gACgWaTVERF1ERERERERERERERERFwQoXt9yeR1zedZZtQ0dF3pdhU1XFlBzA5ThxHQ3YmnNfPElQD+w4k1zHs0jmt04/Hzmf3pvWjxvZuWnsXWfE7yJWaxu6tfNPYfavoTarYunrmZZG2ePJePKBVTYhgmIYSXAt5+kdo4EZoyOot4HuXnBjRZQ0bm34TbsOg7LHitFzYM5n1X8Cobhezks9y2zYm+XI/RjfHiewexbmlBefkOHMLnP0klt03+PmsC3WE7P1uKuFmiCjbuAblYB2N849qt3ZrZKnoo8kTRm855HSd3lRixok072shqFhvOk7LBMMKUF8T+AWq2B5P48PjzGz6hw6b+r6o7FMERe7WhoyWc97nuxOuiIikoIiIiIiIiIiIiIiIiIiIiIiIiIukkQcCCLg7wdy7ohFUXSOENAaAABuAFgF3REAoiIiIiIiIiIiIiIiIi//Z">
            <a:extLst>
              <a:ext uri="{FF2B5EF4-FFF2-40B4-BE49-F238E27FC236}">
                <a16:creationId xmlns:a16="http://schemas.microsoft.com/office/drawing/2014/main" id="{AA2071EE-330B-4A74-A2AC-683CCE52C912}"/>
              </a:ext>
            </a:extLst>
          </p:cNvPr>
          <p:cNvSpPr>
            <a:spLocks noChangeAspect="1" noChangeArrowheads="1"/>
          </p:cNvSpPr>
          <p:nvPr/>
        </p:nvSpPr>
        <p:spPr bwMode="auto">
          <a:xfrm>
            <a:off x="117475" y="-722313"/>
            <a:ext cx="1524000" cy="148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4" name="AutoShape 28" descr="data:image/jpg;base64,/9j/4AAQSkZJRgABAQAAAQABAAD/2wCEAAkGBhEQERMREBIVFRQTFxoWEhUXFxYUGBcZGRYYFRcYFRgXGyYfGRkjGhYWHzAiIycpLSwtFx4xNTA2NScsLykBCQoKDgwOGg8PGikkHiQpKSwtLCwsLCwsLSwqLCwpLCoqLCwpLCwsLCopLCw0LCwpLCksLDQtLCksLCksLCwsLP/AABEIAOEA4QMBIgACEQEDEQH/xAAcAAEAAgIDAQAAAAAAAAAAAAAABgcEBQECAwj/xABNEAABAwIDBAUGCwUECQUAAAABAAIDBBEFITEGEkFRBxMiMmEUQlJxgZEVI2JygpKhscHR0hZTVJPhGCRDoggzNFVjg5SjshdEc9Pw/8QAGQEBAAMBAQAAAAAAAAAAAAAAAAIDBAEF/8QALxEAAgIBAwMCBAUFAQAAAAAAAAECAxESITEEQVETIjJhcbFCgcHR8DM0kaHxFP/aAAwDAQACEQMRAD8AvFERAEREARa6r2jpIXmOWpgY8Wu18sbHC4uLhzgRkQfavH9r6D+Npv58X6kBt0Wo/a+g/jab+fF+pP2voP42m/nxfqQG3Raj9r6D+Npv58X6lmUGLwVG91E0Uu7be6t7JLXva+6Ta9j7kBloiIAiIgCLglN8c0Byi43xzQFAcoiIAiIgCIiAIiIAiIgCIiAIiIAsbEq9lPFJNKbMja57z4NFz7clkqsenLHHspmUcQcXTnek3QTaNhvY29J9vY1yAgmE4TBiDa3FsUfMyIyhrBEWb7nuNyxu+0ghrSwZW0J4LjyDZ395iXup/wBKycP28giooaObCTLHB2iXyuaHPNy6QgQ2BJceJsDZbjDMSw2ooausOExQtgAZETI6TrJXDJoG63IXaTnoVfV6b2knn5FNnqLeLWCPeQbO/vMS91P+lPINnf3mJe6n/SpD0Q7FQ1TJqiqibJHcRxtcMt4dp7ss+LRy1WHtviNFT1fktDQ0ztzsyOe1zgZCe62zxYN0PiTyWn0atbgk3gz+rZp1No1m1Gy+FQYcytp31W9M/q6dszoW726e28tay5aACNRnbmszo96UKLC6XqTBI+R7y+V7THYnRoFzewaB7S48VY23GNx4Xh8QZFF1nZihjLQ5jbAF5A13QB7y3mtd0fbTmrgqqqtigZFBazmxBoyaXPuTe9hu5fKWR1Nxc1waVYk9L5MH+0HR/wAPN9aP9Sf2g6P+Hm+tH+pa/A+kOesrWxMgpo4C5znF0YJZCy7nFzr23t0a21K9KHa7Ea3yiaipaQwwuPfY0ODbFzb3Iud0Kb6aa5wRV8HwbMdPlD1ZcIZ9/LsWZnzIcHWyWP8A2g6P+Hm+tH+aw8DqqHE4JK/EKaON1A9sjpImBrZxYlscjTffO8G5Hm0aEg++x23ktXLUPmp6dsEEMk7t2MA5dxheTa5zztnulRdE1nPYkrovHzIxWS/tLiL3ucaemggLi5wa/q2NzJIyF3PJOug8Fh/shgn+9n/9HJ+S8tkekCGigqIpaLyg1TrzOM3V7zeDN0RnK5cdc94qRYxU0D8J8rbh0VPLUPMVMN8yGzT25dG2As4aHO3NKYwm9Lzn5C2UorKxg0X7IYJ/vZ//AEcn5LKg2UEMclXguJulkph1ksYY+nfuDMuDT32jO4ItlzW/2W2WpIcIlrq+Fry4OdEHXB3bbsbWkEG7nZ+0Ly6GdnzJ5XUPO7GYnU9/F9nPIJ9EBv1vBXTprUZNN7FMbZuUU8bmXhn+kDCImCpgeZQLSFhYGkjiATcX1ssr+0HR/wAPN9aP81hYTtx12IQ0NDTwCl32xxkx7zzGwdp9yR5rXOz4arcYbtU6XGZKAw04gYZBfqxvdhl83ad6/BVOia58ZLldB8ecGJ/aDo/4eb60f5oP9IKk4U031o/zXvFte6tr3w0MVO2kgF56iSMOAa2+88G4ABtZvOxOmld7fbaRYhVNa1pZRwus3q2tD5Bo6SxsLkZNB0B8SFXKDjsycZqXBdexW24xRr5I6eWONmXWPLbOdxa2xzsNT4hSdUVH00vghZBQUMcUcbd1oe90mXA5BuepNybkrQ4n0sYtLkanqweETGMyPiQXD1ghNEsZxsNUc4yfSMkgaCXEADUnID2rWs2oo3SiBlRE+V2kbHB7rc7NuQBxOg4r5swnD6/F6gQtklmee8+R73tY3Tee5xNm/foF9B7FbC0+FxbkQ3pHW62UgBzz4DzW8mj7TmoEiSIiIAiIgCIiALiy5QlAVp037RGKlZRxX6yrdZwGvVtIuB85xa3xFwoZtjAaaGiwaHtPYBJOG579RKcm5a23j9ZvJZ1FXMxPGqjEJjekw9pe3kWx3EQF/Sfvyey3JOjuHy3EKjE6ogMg3pnud3WvcDujPgxgJ8N1q1dMsZsfb7me95xBd/sTPaDFWYFhcVPEQZi3q4uN3ntSS25Akn1lo4qusB2ZLcWo6aS5kG7NU37VnWM5afU0Mab+cTzWVVVGI4rWHEKWm62OB+7C1xj3WBubd5r3jtZh58SOQXnsltA9smIYtMQZWx7rLZAyzENYAOVmX9TStUIuEX5fP1fBmlJSkvC4+iHStjZrK6RjDeKjbuXztvXAefrlrPWPFayoxgtw6Ohg0O9U1jhoSXARMPqAjv8AKLRqCvOrozBhrJX36yumLr8TFCDr86V+99AeC96zAXxNpsPaP71VOZJOOLA7swRHkQC57gbd4clfHSoqPj9OWVPU5N+f1OKH+54ZLNpLXuMEWtxAyxmcPnO3Wez1raUW1cTMKGG0TJX1VSfjiG6lxG+G2JLuyAwZDLNZFJSQVuKNjG75DhsdnE2LTHB3nO4EPkuTrcX5lbd+2HkuHOqm0tPTTVjnNoWRRCN/VcJZTfM2IIGly3nlROabUcZb3/bJbGDw3nCW37kbfREtZhbXWjpg+pxJ7M+21u89otruNAjHNx8AvDCneT4JiE9gHVUkdMzXTvvA+i53uXjV0mJYbSTRzQCKKrIbJI4sc91ruDQWvJAycdOJXbbg+T4XhdJmC9r6qQaXLz2N4cwHkA8go9RLFbSfL/6SoWZ/REOwfC31U8VPF35XhjfC5zJ8ALk+AKn21sBrcQhwyjt1dK0U8V77t2tvI91gbAWtfPueKw+jiIUkFXizwPiW9TSg+dNINRn5oLfY53JbDotxqhpJJ6qtmtKRuxgte5xv2nu7LSLkgDhx5qnpouKdiXHH1Leokm1Bv6mj2swCqw+SKGrkEw3Q9sbZZHN3QS21nAFt7EAgc7aKwttsRbDT0+D4dGGSVIaHMbfsMfqHE53cb3cc7BxOqhs+LtrsQmxGdp8mgIfuniG5QQ8t57gCRy3zwuu9HNi0TpMZEAcJGucZn9W5rWuIbdjd+4tYNGWmS1yi5adWMr/GWZotLOnv9jcdFmCsGLTlnaZSMexrjqXX6ouHrtJ7HKO1tJU1GL1cNL/rJp54ydAGGRwfvHg3dGZ5ZcVK+japGH4VWYg/Vzt2MHziwBrLHxkeQfmrQ4dVvocLqa9zj5TXvMEDrneDbl00gOuZ3s+bW8VCVjg5zfyX5kow1KMV9TE2zxyKmh+CMPddjT/fZhkZ5Rq35jSLewDQZw9jAF1gjsPEriae2Q1UqoqqPqWcs5ZJ2S9OHCOZZretbXY/YupxSbchFmNt1szgd1g/Fx4NH2DNZ2wXR3Pikm9nHTtNpJSNTxZHfvP+wceR+isFwSCjhbBTsDI2aAak8XOOrnHiSsF10rXvwbKqVWvmY2zGy1Ph0Agp22Gr3nvyO4ueeJ+waBbdEVBcEREAREQBERAFDelfaXyLDpC11pJ/iYuY3gd5w9TA4352UyWNWYbDNbroo5N2+7vsa+17XtvA20HuQFAbLbV4XBhz6KpZV70z9+d0IiAIafi2Bzn33QGgnIZk8FtYttsDZRuoWRV7Ynv35COoD3nLJzus7uTcrcAuelvGqbrPIqSGFojN53sjjBLtRGCBew1PjlwK7dGGwkcjfhCtYDCz/UsIBEjgbbxB1aDkBxPgM9aqlGvU5YXgzOyMrNKWfme2G9KeGQRmljiqm0ohMbQBEZHPkLute89ba9t2xz1doLLUjaDZ/qPJxHiIYX9YbGC5cG7jbnf0AvYc3FTusooJHF3k8LRwAijyH1cyvD4Ip/3EX8tn6VQpyXDLXGL7Eeq+kDApZKWR9PWf3RobCzdh3LNzbvN63PMD3Lq3b/BBVyVvV15nkDhvHqCGb7dy7B1mRDbgcrlSP4Ip/wBxF/LZ+SfBFP8AuIv5bP0pql5GmPgh0O2ODQwvp6eOsEdRIw1bniJz3RMu4xtIkHeOR0sHvN72Cz8S6QMEnqY6qSGtc+ENEUZEAiaGZtAaJMhfP/8AWUi+CKf9xF/LZ+SfBFP+4i/ls/SmqWc53O4jjGCNYx0jYXiEMDK9taXx7znCIQtZvvtvAXkza3utJANtcyVDdvtpo6+qEsLXNhjijiia+wcGsBJuGkjvOdodAFPtqK6koYt90EJkdcRM6tnaPM5ZNHE+ziu3Rb0b9c74RxCMHf7UEJaA03/xHMtbd9FtrceSi28YySSWcmjp9rcGdQU1FOyttD239WIGh8rgd9xvJci5dbRY8eJ7OAgmHEXW4Ew2PgbSA+4q9f2ao/4WD+VH+lP2ao/4WD+VH+lSjbOKwmRdcZPLRTuJbZ4BPFFB5PWxxREuEcQhYHONhvPJlJc62Vyb5lZNV0qYbU08tLURVTIS5ohZD1Q3Yow3cBJk1JaSRmLWF8rq2f2ao/4WD+VH+laDbGsw3DYeskpYHPdcRRCKMOe76uTRxPD1kAk5yaSYahFNsr2p22wOSjioTHXiGJxe0N6gFziXG7z1mebjyUW212mirpKeOlY9lLTRCOFj7B3Dfc7dcRc2aL3ztmtbidcaiV0r2sBce6xjWNaOAa0DIAe3nmtdLMBk32lbJUutKVkvngyxt1tqEfzO009shqpp0cdF8mIkTz3jpQddHSkHMR8m8C72DO9tn0Z9Ezqrdq65pbBrHEbh0vIu4tj+13q1vOKNrAGtAa1oAa0CwAGQAA0AWS22VryzTXWq1hHnQ0McEbYoWBkbBusa0WAHgvdabGNsqGj/ANoqomH0d7ef9Rt3H3L3wPGxVs61kcjIz/q3SN3C8Z9prCbhulibXvoqiw2SIiAIiIAiIgCIiAKP7c7SjD6OScW3z2IQeMjr7vrAzcfBqkCo3pqx4zVjaZp7FO3tD/iPAcb+pu6Paeav6ev1JpFN09EGyM7H7OvxOtbESSCTJO++YZe7jf0nE2Hi5XPitQ3swxANihAaxoyGQtl4DQf1Wi6N8J8iw01BFpas3bzEYuGfZvO+kFmq3qbNc8LhFfT16Y5fLCIizF4REQBa/HMajpIXSynTJrRq53Brfz4LIxCvjgjdLK7dYwXJ/AcydAFFtk9m5ceqfK6oFtFESGMuRv2PcB/83eweHGzqRkdH+xkmKz/CeIC8IPxER7r905ZH/CafrG98r3ukBdYomsaGsAa1oAa0AAAAWAAGgAXdRJBEWj2t2tgw6Ayym7jlFGO893IchzPD3A9ScnhHG0llnXa/a+HDYOtl7T3XEUY1e78GjieHrIB+dsex6atmdPUO3nu0GjWgaNYODR/U5lc7QbQTV0zp6h13HQDJrGjRrBwaP6nNaaWUuybovVhCPTxy95HmzlK+WFshNPwHvUp2MOF0tqrEHmZ4zipY279iD3pibMvxDCfE8hFG0x9SPjDdTc8ljsjbZ757I11yrh7Y7lpYv0/TuuKSmZGODpSZDr6Ld0DLhcqFYltvide4RvqJXl5DWxR9gEk5AMjA3jfS9yo81tzYK8+g7BKTyd1S1l6kPdG97s90WBAjy7ILSLnU558Fn0S06uxfqWdPc8+jvodbBu1OIND5bhzIci1h1vJwe+/DQePC1kRROhERAEREAREQBERAdJ5QxrnOyDQST4AXP2L5gcX4hXfKqp/Gw6yT32APsAX0Ht9XdThtW+9j1TmtPyn9hv2uCpjokohJikJ4RtfJ7mFo/wDJeh0vthKZi6n3TjAtjHS1pZCzJkLA1o9gt/lAWsWRiEu9LI7m4/fZY6xGoIiIAuk87WNc95DWtBLicgANSV2JtqoaY5seqvJKZxbSREGomGjs8rc9OyOPeOQXDqOMKwuXaGr86Oggd2iMi88h8sj6rTzOd3UNDHBGyKFgZGwBrGtFgAOAXjg+Dw0kLIIGBkbBZo+8k8XE5k8VmqJIIi6SuIaS0XNshe1zwBPBAajaramHDoDNMbnSOMHtSO5N/E8AvnbaPaOevndPO65OTWjusbwa0cvv1Vv13RdLXzmoxKqJOjYoRZrG8Gtc+/HU7ueqzK/BsIwWAzup2bwyZvfGyPdrutL755X5DMrfTOurjeTMVsJ2c7IoaSgkDBI6NwjcbNcWkNceTScnH1XsvFbbabaafEJzNOfBjB3Y28Gt/E8fu0c09sh716ErFCOqZijW5y0wOZprZDVbDZzZaauf2ezGD25SMh4N9J3h71ttktgX1Npqi7IdWt0dJ6vRb46nhzVo01MyJjWRtDWtFmtAsAF5Ft0rXvwepXVGtYXJo9ptjKeLBb08YD6eQPkfa73g9hxcfU5p5DdNlg9B+KllXLTk5TR7wHyozl/le5T2lpuvpqynIuJInADS5LXD77KnOjyt6nE6RxvnKIz/AMwGP73D3LRT76ZQ8Ge322xkfSqIi883BERAEREAREQBERAQ3pckthU49J0Q/wC8w/goB0HM/vsx5QG3tkYp/wBLkd8KnPJ0R/7zB+KgHQa7++zjnAfskYvQq/t5GKz+vEmJN8+a4Qi2XJFiNQRFGNocWmnmbhtBnUS5SPGkTeJJGhtmTwHiQuHTHxWpnxSp+DKE9n/3U2rWtB7QuOA0+UchxKtvZrZuDD6dtPTts1ubnHvPcdXvPFxt7LADIBY2xux8GGU4hhzcc5pD3pHczyA0A4DxuTvlEkERYdJjEEz3RxSse5gBeGODt25IG8RkDkcvBAZiItfjuOw0ULp6h26xvvceDWji48l1Jt4RxvG7Om0W0MNDA6ed1mjJrfOe7g1o4k/1XzptVtVNiM5mmNgMo4wezG3kOZ5nj7rem2O2E2JTGWXssbcRR37LG/i48T+C0VFRS1UghgaXOP3cS48Gr0oRj00dUviMEpS6iWmPB4ueXEMYCSTYAC5JPAAaqwdkejwR7s1YA5+rYtWt5F/pO8NB48MzA8FosLbvzzR9fbtOc4XbfzWN1A8bXP2JX9J1JHlGJJT4Dcb73Z/5VhssdjzI1wgoLESXoong2NV9f22RspoP3hBke7/4w6w9pBHrUqY2wAuT4nU+u2SgTNzsyfjj4sP3tVD4W/qq6Ij/AA6hhH0ZR+SvjZgfHH5h+9qobDGdbXRAayVDAPpSj81v6P8AH9P3MfVfhPqMIgRecbgiIgCIiAIiIAiIgI90gUXXYbVssSeqLmgc2Wkb9rQqc6I6wR4pCL5SNez2lpcP/FfQFRCHscx2jgWn1EWP2L5hic/D60HzqWfPM59XJYi/IgEeor0Ol90JwMXU+2cZl0V8W7K9vJx++68Fs8eaHOZMzNsrA5p55D8N1RDavahlDFfJ0r7iJnP5Tvkj7dPVhNZ02kx17HMpKQb9XPlG0Z7gPnu4DiRfkScgpjsfspTYPTl88rOuk7VTUSODQTqQHPOTAT7TmcyqHwXHMQ62WSk3zNNlJKxgdJY+aHkHqxkNLHIZ2AC20ewWIVbusq5bE53le6V+fIAm3tIXOSXBa2M9M2GU9wyR07hwibcfXdZvtBKg+LdO9XMSyjp2R3yBdeZ+uRsLNHqsfWu+HdGVJHnKXzHxO433Nz+1dJg6om+DMIjYxxuKmZjd1sTdHDeGfgfHIZ3tzAyR/DXYrjtR5O+olcAby7xLYo231cxtmk3yAIuSr+2a2agw+nbT07bNGbnHvPcdXvPFx/IDILy2T2Ugw2nbBAPGR5tvSO4ud+A4BZ2LYrFSxPnncGsYLkn7ABxJ0ARLOwbOuNY1DRwvnndusYPaTwa0cXHgF87babaS4lN1knZiZcQxXyYOZ5vPE+wZL02322lxKbeddsLCepjvoPSdzeeJ4aBR2ekc3dL2OG8Lt3gQCObb6jxC9ejp/TWp/F9jzLr9bx2MKSUu00WRT1U7GFjHuY05uDTuX+dbM+orlzg0LMwTZ+orn7sTbMB7bz3W+vmfAf1We6uMXmyWX4LqpyksQWEaqKnc94YwF7nGzQ0EknkBxVjbLdHDWWlrAHO1EWrW/PPnHw09akWz2ysFE34sbzyO3I7vHwHot8B7VuViwa8nAFsguURdOGwo6nqKerqCQBHE4g8iGuP4BU10fUZmxKkaeEoef+XeX72Ae1WV0g4h5NhBjvZ9W8NHPdvvO9m60D6ajXQhhZkrJZyMoY7Xy70hsP8AK1/uW2j20zmZLfdbGJeKIi883BERAEREAREQBERAFRPTRgRhrRUNHYqW3J+WwBrv8u4ff4q9lHNv9mfhCikiaPjG/GQ/PaDYeG8CW/SV/T2enNMpvhrg0Rbo8xXy3DOpOctGd0cyzMs/y3b62DmsOTZSmfKZpmGWQ8ZDvADgGtyaAPV61AtiNpXYbWNldcMPxc7bZ7pOeXpNIv7COKuPFqRrSJIyDFKN5jhmMxfI8rG48FZ1NeieezK6LNUcd0a6KJrQGtAa0aAAAD1AZBdkUUx3HJqicYdhw3p35SPGkY87tcCOLuGgzOWY0HOL4tPWT/B2G5yuymmvZsTfO7Q0I4n2DPSztj9kIMMpxDCLk5yyEdqR3M8hyHAe0nV7PYRQYDTbss0bHuG9LK8hrpCPRBz3RfJov77rpR9J8FXUCmw+KSofq6S3VQsaDYve9w3rcrNN7gBRJE0Wg2g2Mgr3tNU6V7GdyEP3IweLzugOc7hmbW4LfKsOkLpYbDv0tA4OkzbJMM2x8xHwc/x0HidLaozlL2Fdkoxj7jttXj2G4KOqoqaE1Wo7Id1Vxk6Rx7V+TQbnjYa03imLSTSOlmeZJHm7icyeA9Q4AD2JTU81VLuQtdJI43cddTm5zjoPEqyNl9hIqW0ktpZtbnusPyAePyjnystUrVUtMN33ZmVbs3nsvBG9mejySe01ZdkerY9HuHyvQb9vq1VkU1KyJgZG0Na3JrQLAL1RY223lmrjZBERAF70NKZZGsHE5+A4n3LwXrj2NDCqJ05t5RN2Kdp1BI1I5DvH6I4rqTk8I42kssr7pe2gFRW9RGfi6UdWORec3n2Wa36J5qyOiTAfJsPY9ws+oPWu+aQBGPqgH6Sp/YjZt+I1rI3XLAesqHH0Abuuebibe08ivpRjQAABYDIBbOqahBVL8zN06c5OxnKIi882hERAEREAREQBERAEREBSvTBsQYZDXQN+LkPx4A7jzlv/ADXcflfOXPRftqzd+Dax1o3G1M8+a4nuE8LnNp5m3EK46ukZKx0cjQ5jwWuacwQciCvnzpB2Ckw2XeZd1NIfi38Wn0Hn0hwPEeN16FM1bD0p89jDbB1S9SPHc3HSLtb5I59HTvBlGUkjT3ByHJ9tfR9aguB4tXRseyi6xvWZyPiZ23ADQygXDRmbAganVS3o5xDC7mCvp4g95+LqXjezvez98kMN9HAAcDzOZtlVy1FT8EYdaRxNpnMybYatJ0a0DvH6OehyWVyreJGquyM1mJX+DYNU4jUtii3pJZDdz3EusBq+RxubDn6gvpHZLZSnwml6thF7b08zrAvIGbnHg0C9hoB7SsLZnZukwKkc6R7QbA1E7si48A0a7t8mtHPmVVe3fSPPiT/J4A9sBNmRN78pvkZAPeG6D16K6nPd7LyJ2adlz4Nt0idLJnDqehcWw6STZtdJ4M4tZ46nwGsN2d2QmrSHG8cHpkZu8GDj69PWpFs10dgWmrbOdq2HVrfnnzj4ac7qdNaBkMgNFbO1JaIbL/bK4176p7v7GHhGDQ0sfVwsDRxOrnHm48Ss1EVBaEREARFnughpYjU1zxHG3Rp1ceAtqSfRGZQCmjjhjdV1RDIYxvZ+dysOOeQHEqmtrtp5cUquss7dvuU8QzLQTYCw1e42v4m3ALJ2427lxKQNAMdOw/FRD3Bz7autw0Gg5mwOizo5NPu1tWz40i8MbhnGD5zhweRw4DxOXoQiunjrnz2RinJ3y0R4JH0dbGjDqYB4HXy2dMcjY8GA8m/aSSpWiLzpScnlm6MVFYQREUSQREQBERAEREAREQBERAF4V1DHPG6KVgex4s5rhcEL3Wh2t2l8jja2JnW1M53KWAavfxJ5RtGbjkAOIugKV202ENPXMo6J/XPnzZF58QP7w6Wtc7x4AkjnZOCYTRbN0ZkncDM8fGOHfldqI4gfNH9SsB1VT4BE+oq3ioxKq7UhvmSfNb6EIIAvbtWFhkA3QxbAYnjW/WVsvUbzfiGOab21A3L/ABUfvcb3IWlt2YlY9v5/MlGFDKrW5qKvEq/aOr6qPdYxmbWF1o4hpvHjI+19BfXQXUxwfYRuHDuF0h70xF7+DSMmt8Peq5xzYquw515YnNa09mWO7meBD290+uxWzwXpZxGnADpBOzlKN4/XBDj7SVpn08ppaGseDPC6MG1JPPksRFpKXpiopP8AaqJzDfN0Za8eJPcPsz9a2MW3mCP/AMSVnzmP/AFZXRYuYs0K2D7mUi8ztfggz8qcfAMk/QsSbpIwaO+62eU8BukX9riAuKqb/Czrsgu6NgBfILPpcDlfmRuN1Jdl9mqhVd02btxRUbGcnyG504tZbP6RULxrbKvrzuzTPcDpEzssP0G9723V0OksfOxVLqYLjcs/G+kGgw67ae1VUC4uD2GHxeMteDbnxCq3FsbrMVnHWF0sjjaKJgNm34RsGnr15lSDZrohraoh048mi5vHxhHyY9R9K3qVw7MbGUmHNtTs7RFnyO7T3es8B4Cw8Fbrqo+HeRXosu+LZEU6PuiptKW1FYGvn1YzvNi8Twc/x0HDmrHRFgnZKx5kbIQUFhBERQJhERAEREAREQBERAEREARFwSgMTFcTZTxmR9ybhrGNzdI891jBxcT+JOQKr+txeSCocIoxVYvO2xa3tRUcXms3tA0XuSbbxzNhuhbepfUV8p8lO41t2Gq7zYm6PbSjSSc2s6Tut7oubkyHZ/ZqnoYyyBtt43ke470kjvSkec3HM+/JSWFuyLy+CObKdG7YZPLK9/lNY47xe7NkZ/4YOpHpEZcAFN0RcbbeWdSS2Rw5oOR46qM4z0bYdVXL6drHnz4iYj6yG9lxy84FSdF2MnHdM44qXKKqr+geI3MFU9vISMD/ALWlq01T0F1gPxc8Dhzd1kZ9wa771dyK9dVau5S+mrfYov8A9DsQ/eU315f/AKlm0vQRUEDraqJp4hrHv9xJb9yudFL/ANlvk4ulrK4w3oPo2G80ssuelxG0+B3c/cQpng+zFJRi1NBHH8oC7j63m7j7StoiolbOfxMtjXGPCCIirLAiIgCIiAIiIAiIgCIiAIiIAiIgCwaygM53ZDaLiwGxk8HkeZ8ka8crhZyIDrHGGgNaAABYACwAGQAA0C7IiAIiIAiIgCIiAIiIAiIgCIiAIiIAiIgCIiAIiIAiIgCIiAIiIAiIgCIiAIiIAiIgCIiAIiIAiIgCIiAIiIAiIgCIiAIiIAiIgCIiAIiIAiIgCIiAIiIAiIgCIiAIiIAiIgCIiAIiIAiIgCIiAIiIAiIgCIiA/9k=">
            <a:extLst>
              <a:ext uri="{FF2B5EF4-FFF2-40B4-BE49-F238E27FC236}">
                <a16:creationId xmlns:a16="http://schemas.microsoft.com/office/drawing/2014/main" id="{5A05E5B9-3676-451F-8EAD-2E0C0D695DBA}"/>
              </a:ext>
            </a:extLst>
          </p:cNvPr>
          <p:cNvSpPr>
            <a:spLocks noChangeAspect="1" noChangeArrowheads="1"/>
          </p:cNvSpPr>
          <p:nvPr/>
        </p:nvSpPr>
        <p:spPr bwMode="auto">
          <a:xfrm>
            <a:off x="117475"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91138" name="Picture 2" descr="MLB giveaways based on number of special events">
            <a:extLst>
              <a:ext uri="{FF2B5EF4-FFF2-40B4-BE49-F238E27FC236}">
                <a16:creationId xmlns:a16="http://schemas.microsoft.com/office/drawing/2014/main" id="{AB7C95E3-4FE3-4650-ACB9-F89318A0AB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2479425"/>
            <a:ext cx="4919355" cy="4098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0290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63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5"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a:extLst>
              <a:ext uri="{FF2B5EF4-FFF2-40B4-BE49-F238E27FC236}">
                <a16:creationId xmlns:a16="http://schemas.microsoft.com/office/drawing/2014/main" id="{08A690A7-48FF-424A-932E-37F4B4AF1F89}"/>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2466" name="Group 3">
            <a:extLst>
              <a:ext uri="{FF2B5EF4-FFF2-40B4-BE49-F238E27FC236}">
                <a16:creationId xmlns:a16="http://schemas.microsoft.com/office/drawing/2014/main" id="{6CCD3E56-ACC5-4DB5-BE89-40ECE5F7B98B}"/>
              </a:ext>
            </a:extLst>
          </p:cNvPr>
          <p:cNvGrpSpPr>
            <a:grpSpLocks/>
          </p:cNvGrpSpPr>
          <p:nvPr/>
        </p:nvGrpSpPr>
        <p:grpSpPr bwMode="auto">
          <a:xfrm>
            <a:off x="0" y="0"/>
            <a:ext cx="9144000" cy="976313"/>
            <a:chOff x="0" y="0"/>
            <a:chExt cx="5760" cy="615"/>
          </a:xfrm>
        </p:grpSpPr>
        <p:sp>
          <p:nvSpPr>
            <p:cNvPr id="62476" name="Text Box 4">
              <a:extLst>
                <a:ext uri="{FF2B5EF4-FFF2-40B4-BE49-F238E27FC236}">
                  <a16:creationId xmlns:a16="http://schemas.microsoft.com/office/drawing/2014/main" id="{118E4949-D6FC-4317-AA94-D86AA72E6E4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2477" name="Text Box 5">
              <a:extLst>
                <a:ext uri="{FF2B5EF4-FFF2-40B4-BE49-F238E27FC236}">
                  <a16:creationId xmlns:a16="http://schemas.microsoft.com/office/drawing/2014/main" id="{7969986A-D53C-4016-B825-BF796FD97E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2467" name="Text Box 6">
            <a:extLst>
              <a:ext uri="{FF2B5EF4-FFF2-40B4-BE49-F238E27FC236}">
                <a16:creationId xmlns:a16="http://schemas.microsoft.com/office/drawing/2014/main" id="{2E4DE099-F744-4D9D-A8F0-FF5B4CAD2CE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3175" name="Rectangle 7">
            <a:extLst>
              <a:ext uri="{FF2B5EF4-FFF2-40B4-BE49-F238E27FC236}">
                <a16:creationId xmlns:a16="http://schemas.microsoft.com/office/drawing/2014/main" id="{DEFC6CD1-B442-4CBF-A566-2803D5203B46}"/>
              </a:ext>
            </a:extLst>
          </p:cNvPr>
          <p:cNvSpPr>
            <a:spLocks noChangeArrowheads="1"/>
          </p:cNvSpPr>
          <p:nvPr/>
        </p:nvSpPr>
        <p:spPr bwMode="auto">
          <a:xfrm>
            <a:off x="815180" y="2313423"/>
            <a:ext cx="7467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dirty="0">
                <a:latin typeface="Verdana" panose="020B0604030504040204" pitchFamily="34" charset="0"/>
                <a:ea typeface="Verdana" panose="020B0604030504040204" pitchFamily="34" charset="0"/>
              </a:rPr>
              <a:t>Following a May home game in 2019, the Baltimore Orioles hosted a “League of Their Own” movie night at the ballpark, including a giveaway that featured "There's no crying in baseball" t-shirts to the first 20,000 fans </a:t>
            </a:r>
          </a:p>
        </p:txBody>
      </p:sp>
      <p:sp>
        <p:nvSpPr>
          <p:cNvPr id="62469" name="Rectangle 8">
            <a:extLst>
              <a:ext uri="{FF2B5EF4-FFF2-40B4-BE49-F238E27FC236}">
                <a16:creationId xmlns:a16="http://schemas.microsoft.com/office/drawing/2014/main" id="{1766CEF2-FA73-4C1D-BCF7-E10A9F59626B}"/>
              </a:ext>
            </a:extLst>
          </p:cNvPr>
          <p:cNvSpPr>
            <a:spLocks noChangeArrowheads="1"/>
          </p:cNvSpPr>
          <p:nvPr/>
        </p:nvSpPr>
        <p:spPr bwMode="auto">
          <a:xfrm>
            <a:off x="2976562" y="1479550"/>
            <a:ext cx="31448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dirty="0">
                <a:solidFill>
                  <a:srgbClr val="000066"/>
                </a:solidFill>
                <a:latin typeface="Verdana" panose="020B0604030504040204" pitchFamily="34" charset="0"/>
              </a:rPr>
              <a:t>Event Promotion</a:t>
            </a:r>
          </a:p>
        </p:txBody>
      </p:sp>
      <p:sp>
        <p:nvSpPr>
          <p:cNvPr id="62470" name="Line 9">
            <a:extLst>
              <a:ext uri="{FF2B5EF4-FFF2-40B4-BE49-F238E27FC236}">
                <a16:creationId xmlns:a16="http://schemas.microsoft.com/office/drawing/2014/main" id="{4C841559-C3FE-46B0-B545-0A47A674151D}"/>
              </a:ext>
            </a:extLst>
          </p:cNvPr>
          <p:cNvSpPr>
            <a:spLocks noChangeShapeType="1"/>
          </p:cNvSpPr>
          <p:nvPr/>
        </p:nvSpPr>
        <p:spPr bwMode="auto">
          <a:xfrm>
            <a:off x="243680" y="21336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71" name="AutoShape 20" descr="data:image/jpg;base64,/9j/4AAQSkZJRgABAQAAAQABAAD/2wCEAAkGBhQRERUUExQWFRQVGRcaFBgXFxgWFxcXHBgWFxgXGhcXHSYfGBwjGRUYIC8gJCcpLCwsFSAxNTAqNSYrLCkBCQoKDgwOGg8PGiokHyUsKS4sKSwsLCksKi8sLCwsLCksNSwsKSovLSwpLCwsLCwpLCksNSksLCwsLCwsLCwsKf/AABEIAOQAoAMBIgACEQEDEQH/xAAcAAACAgMBAQAAAAAAAAAAAAAABQYHAgMEAQj/xABOEAABAgMEBAgJCwIDBwUAAAABAgMABBEFBhIhBzFBURMiYXFygZGxFzI1UqGissHRFBYjMzRCU1Vik9JzkkOC8AgkJURUY+GDs8Lj8f/EABsBAAEFAQEAAAAAAAAAAAAAAAACAwQFBgEH/8QAOREAAQMCAgYGCgIBBQAAAAAAAQACAwQREiEFEzFBUWEiMnGxwdEUFSM0UlRygZGhQvBiBiQzkuH/2gAMAwEAAhEDEQA/AGt9L4OybyUISlQUkk4sXnEbDyRH/ChMfht+t8Yy0qfaW+gfbVGM1Oy0lJSri5RDynkmpqEmo2k0Na1jI01NE6KP2eJzlqvYxQte9qPChMfhtet8YPChMfhtet8YV/P2T/LUfuD+EHz9k/y1H7g/hFl6of8ALH8jzTHptJ8KaeFCY/Da9b4weFCY/Da9b4wr+fsn+Wo/cH8IPn7J/lqP3B/COeqH/LH8hHptJ8KaeFCY/Da9b4weFCY/Da9b4wr+fsn+Wo/cH8IPn7J/lqP3B/CD1Q/5Y/kI9NpPhTTwoTH4bXrfGDwoTH4bXrfGFrl+ZRJobMSDlkVgHMVGtHKIx+fsn+Wo/cH8IBol5zFOfyEemUnwpp4UJj8Nr1vjB4UJj8Nr1vjCz5+yf5aj9wfwjz5+yf5aj9wfwjvqh/yx/IR6bSfCmnhQmPw2vW+MHhQmPw2vW+MK/n7J/lqP3B/CD5+yf5aj9wfwg9UP+WP5Hmj02k+FNPChMfhtet8YPChMfhtet8YV/P2T/LUfuD+EHz9k/wAtR+4P4QeqH/LH8jzR6bSfCmnhQmPw2vW+MHhRmPw2/W+MK/n7J/lqP3B/CD5+yf5aj9wfwg9UP+XP5Hmj02k+FNPChMfht+t8YkVyb3OzjqkrSlISEkYa+cBtMRxE3LTlnzLzcqhlTRCRniNThNa0G+N2in7Q50U+2IrqimibE/2eFzSAnjqpoC9ossNKn2lvoH2lQpvx5Os/mX7obaVPtLfQV7SoVX48nWfzOe6LDRPXpu09xTNZ7o1QOCHFh3TmJwEy6AvD4wxAKHUdkNfBVaP/AE57RG+fWQMcWucLrO2KiUZsrAUCUhQBzSa0PIaZ0iUOaLbRAr8nJ5iIR2nYMxL/AFzLjfKpJp/cKj0wNqoJOiHA35rliFILTuqh2WamZNp5XClQWjJaWiMikZYjxttaUEZWfcadZdaWJdDoUASlyhQK60uZ8UgRzXSvg7KJWgOpQggEY0qcwmv3EDWTXOpAyENU3xemF4WlTzyv+3wTXXhQhdBzmM9OdIRYohYs+I32HZfs3J8YDmmd/wC7c3MvNpbl2ik4auoFFVAwkLKjklOdOSI5Zuj58zfAPNuBupBdQBhApksKUCKVhxMWjOMDGtu0UJ2qLqFgc4LR9NI5J7SK6phaUP4ioU+kaCHk1yxJW2ShRpvoYiUrtIMjEMWEjZfO/bvSyIyblRi3lMh0ol0FLaCUhSlFSnKEjErYOYCFkeqVUknWdcdFm2cuYdQ02KrWQBuFdppsAzjYMaIY+kdgzJ71FOZyXNBGx9hSFKQoUUkkEbiDQiMAIdDgRiGxC8giVMaMp9aQpDOJKgCkhSSCDtqI1T2jqdYbU460EISKqUpaQAOvu1mInp1P8YXcJUagggiYkqeXQ8kz3TT3Nw40UfXudFHtiFF0PJM9009zcN9FH17nRR7YjzbSnXqPqHgtJSe5uWGlT7S30Fe0qFV+PJ1n8znuhrpU+0t9BXtKhTfjydZ/M57oVonr03b4IrPdGrt0FH/iC93Bmv8AcmL8mTRCiNYB7jFBaCvKC/6R9pMX7OeIronui9rR7aQD+5LPcFU9y9LLrs8ZWYCSFKUltScqEFVAecD0RaNo2W2+2UOICkqFCCKxSWj+4T7lpF9xCm2mnFqBVkVGqgKDaKHXF1WxbTUq0px1YSlOuvdzxGeIgbM2WH/bklG9188zuj8m11SLeSKhVfNbOevrpFqW5Py135RAaZClKNABkVGmZJMJtGFqietOcmqa0oS3XYjPsrhESm/1xU2lwPCOFtLZJJFKnIimerXCppXOLRPewsCPsu2sV03OvezajBWlNCMloNCUn3jlirNMNwkyqhNMJwtrNHEjIJUfvDdX3xMJObsmwwoJd+kPjAKK1qpqqkfCIfffTCJ1lcu2x9GsUKlk4uQhKdsLpNZrQ6Fptfb/AI81whVjFraC7scI6uaWOKjiN184+Meyg7Yq6XllOLShAqpRCUjeTkPTSPqS51kokpZmXHjYak7zkSe/si00rOA1sJNsW3+80lo3qm9NF1/k03w6R9G/r3BY19oI6wYrqPqPSDdkT0k4398DE2dyhmPhHy842UkpIoQSCNxGRHaDDujJrsMR2juQ7ivpXRGqtlsVzyPfCnTqsizwAdbia8ucNdEPkpnr7zCjTv8AYE/1ExSRgY2/V4pX8lQEEEEbFNKe3Q8kz3TT3Nw30UfXudFHtiFF0PJM9009zcN9FH17nRR7YjzXSnXqPqHgtJSe5uWGlT7S30Fe0qFN+PJ1n8znuhtpU+0t9BXtKhTfjydZ/M57o7onr03ae4orPdGrs0FeUF/0j7SYv6ZVRKjuBPoigdBXlBf9I+0mL9m/EV0T3GL+u/5pPt3LPcFFLmX+Zny41Tg3WyQpJ2gEjEkjXq6o57+6NkT7dUqUl1HiEqJTzFOo98UPKWyuTni+2eMhxfWMRqk84j6fsG2ETbCHkGqVpBHw7e6GpKbVFh4gFpSr8FSuiCaVJWm5LPjApacND56SSOcEE580XPeWx/lUs41UgrSQCDQg7DURXumO6qhgn5fJ1kgrprwg5K6j6IdXA0mszrSW3FBuYAAUknxv1J3g7tcclJlBe4dvI+RRzC+frXslyWeU06kpWkkGtaH9QJ1g7PdEh0bXYVNzaVFP0TJC1mnFqMwndWtMuSPoK2Luyc1QvttrpqJpXt1xBL7XxlpBgykilHDL4oDY8SuVTTLFuG+JElfLJDqmAYjlflxQ0C91G9GF2UzFqPv0+hYccwbsRUcPYnPrh/eK8c2m2GltMuql2uIohCilQXTErIZgCnYYa2SlNh2PwiwC5hxKqaYnFUyrnyCsREae3f8ApUfuf/XEIxzVLi5jcVhby80q4Cu9twLSDsIj540xXX+SzhdSKNv1PIF/eHXr7YtrRzfoWm0slIbWhVCgGtARka0HLG3SVdj5dIrSBVxHGbP6hn6dXXD8MjoHh7toyPikclo0Q+SmevvMKNO/2BP9RMONEiCLLZBFCMQIOsGp1wt02SS3ZJKW0KWrGDRIKjTbkBCGObia6+WLxQesV89QQ3l7ozi1AJlnq7KoIHaqgizntFCU2R9NRMy0lxYUNmtWAnaKZclIv59IwxEAHF2EZcyuBpO1Re6Hkme6ae5uG+ij69zoo9sQnuh5Jnumnubhxoo+vc6KPbEYfSfWqPqHcFoaT3Nyw0qfaW+gr2lQpvx5Os/mc90NtKn2lvoK9pUKr8eTrP5nPdHdE9em7T3FFZ7o1cFwr5NWatTpaW46oUBCgEhO6mute6JwvT+kihlVUP6xFNQRt5dGwyuL3Xueazocu62ppt19bjSVIQslWFRBoSakAjZWLC0MX3DDvyR1VG3D9GTsV5vJXXzkxV8epVQgjIjbtHNDs1I2SHVjdsPcgHNfYUwwlxBSoBSVAgjYQY+fb9aLX5R1S5dCnGFGqcOakclBmRuMSXR9pkSEJYnTQjJLuw7sW48sWrL20w6mqXEKB2hQIjPYn0788jv4FKsvmqSs61H/AKNAmiNVCtxKevEQIdtXaFjFqangHHcVWmEkHPzlKO7ki2rzaQ5ORQarSpzYhBBUTzDV1xRrl4nbQtJt50NKOMYW3lBLQSKkIUo5CtM95prh+LWVVxYNZvw5X+67eyeX10otWlL8CphaCCFIIWkio3jaIrqu2LJtyzpeaaC0qXKKLw4Rl4tqogAqW4ytICuDSknkJSkDl6GLMlHJiz5uX4INh1DMy2SCElIISshYFQU0qSNZrFnTiOmYQwHO/wCUgm6QXAvw3ZhWvgluOLAB4yQgAZ5DWTy9kTQ/7QKT/wAqr+4RHLMlFN2xiUG0yq5sgglrCtJKyKJNapAAzGQqITWpMhdrlJKC0iaISKIwBHDahQUKaQy+jileXG9yL7V3EpvK6eG204UShAzOSxzxsV/tAJ2yqv7hEPvjd0uWk+UcG2wXQAoKQEhGHEpSUpOYSkKOQ74kVl2VJOzFnzTBZDbbnAzLaiPuoXwbhCwK1FMR2EjdDPoFMxgtitwujEV2nT+nZKGvSHwiK3t0tzM82WgAy0fGwmqlDcVahHbb9ksEl2TW2WxNqE22rAHAoPnCpGws4SKBNBTXXZxaUE/709wSSGApNCnguCphTTBgSCM67TDsFHT4wQ0/dcxFZ3QH/CZ7po7m4b6KPr3Oij2xCi6Pkme6ae5uG+ij69zoo9sRkNKdeo+odwWipPc3LDSp9pb6CvaVCq/Hk6z+Zz3Q10qfaW+gr2lQqvx5Os/mc90d0T16ftPcVyt90aoHBBBHpKziIIIIEIjNtwjIEiu7KvUIkl3LjrmEcM6oMSwzLitZG3CD3nLnhk5e2UkuLIS6VrGXDvCpPKBr7hFRPXtc4xwM1jt/AdpTgZbN2Sj0ldCcfzRLuEbymg56rpDHwZz9K8CObGj4xxWjfWcfrjmFgHYg4B6ufphQqaWTUrUTvKiT6TAGaQcMyxvKxPku9BOJu5E60CVSzlNpSAr2STCRxspNFAg7QRQ9hjqlbZfbNW3nUH9Lih6K5w2TfJbgwzTbcynesYXBypdTmOvKHQ6rYOkGuHLIpNmFR2CHj1itvArk1KVQVUwugeSNpSRk6kcmY2iElIlRTsk2ZHhaxXMJXkEEESLJKIKQQRyyFPboeSZ7pp7m4b6KPr3Oij2xCi6Hkme6ae5uG+ij69zop9sR5tpTr1H1DwWkpPc3LHSqn/eG+VCh6x+MKb6CtmWeemPR/wCIkGlxmjrR/qD1kn3wgvGMVjSp8x0j/wBwQaMOF0F9ziO8IqulRtKgUEEEeklZtES+592W+DVOTnFlm/FH4ihqy2iuXL2wku3YipyZbZGQUeMdyBmo9kOL/wBvpddEszlLS/ESBqKhkVcuqnUTtinrpXzSikhNri7jwHmU6wADEVw3pvc5Orz4jKfq2hqSNWdNZ5YRBMeGH1xXimfYwmmJYSrcUmtQYlFjKKncY29UX/vNJF3OSPAdx7IMB3Hsi/7zvcDKPONhIWhFUnCDnlsOUVKNI87tU2f/AEm6d0VGjdMT6QjL4ohYG2bv/E5JG1hsSowYIndk6RkLUEzkswtByK0oSCnlIoaiJPbmjGWmEYpf6FZAKSmpbVXMVSTlUHWOyFzac9FlayrjwX2G4IQIcQu1U+24UkKSSCDUEGhB3g7IaPOiaBXQCYSKqoKB4bVU1cJvA8bPbC+clFNOKbWKLQSFDcQaRrbWUkEGhByI1g7xF05jZQHs7QeKbBtkvVJyqNW3kjCOt9wFQWBQL8YbAr71OSuY545nEUNP9UhUb87FKcLtxBYwQQQ+mlPbp5WRO8q09zcOtEyPpnei2O1cJ7EThsR0+e+B2FI90SLRAzVbp/U2PaMeaaROJ05G948Fo6fo0RXfpjlOIlXmu+hST7wIiGHhbEfG1p1KuolPxizdKchjlXCBqSFf2qqfRFb3LTwrU5LHPhWiU86QR/8AIdkIYdUSfgeD9r38V1ntaK3BVzBARBHprTizWbU3ucr5LITc5980aa5zTFTrIP8AliERMrXVwdiyiB/iuLWeWlYhsVGjRjdLPxcR9hknH5WC2sM4jTth9dRKUz8skDPhE1PblCez3QCQdsMrPd4GYbfSMRbUFYSaVpy7IZ0hI4l8bshhNuZsrWnpw6mxRi7r58grhvt9gmf6Z90UU6EFIUMjqpFrzukSVelXQpBC8B+idqAvkC05H0GIRL3qlAoYrOZptotdequUZ3/T0VTTROBjcSHXyI4dqZleGmzt/FK7Is5UwQ20jG4qtABqHnKOwReKHm5KVRwywlLSEpKidZSADTeeascFiOS81LVk1GXH3uDSgLQrcpJBz3ExWt+7szUuvhHnFPtnJLhJOHkUDkk+gxFlLdMVOomdq7E9E7T4IfIQ0WCR3itQTM088BQOLqByUAHdC6CCPRYo2xMDG7BkFWk3N1kFZEc3bGxwVSk9R90aY3t5oVyEGES9GzuYT8IxYm8logMEZITUgDWchDxNhdR1YEyngrGlUbXVqX1VUfeImWh2V+iKvOcUexIHfWIjfscGJaXH+CyAecgA+zFmaMJDg5VuuvBi61kkeiPMnHWlv+Tyf3fuWjl9nRAcU/vPJhxkg6iFJPMoEGKJuq+ZafQlWXHLa+uqfap2x9ETbONChvEfP1/rPLM4VjLhKLHSyCvSPTD1RHadzTse3LtCb0U8Oa6MqK3us35POvt0oMZUnoq4w9Bp1QnidaR2A81LTqdTiMDlNi01I946ogsbbRVRr6Vjjt2HtGSpZmYHkKXXhVisqzzsSXknnqD3D0xEYlMurhrIcT96WeSun6HAUk81axFo5o0YGvYdoc79m65JtBRDCx0OOuoZQQVLOFOLIV5455WWxVO7Vzx2Xbn0S80265iwtnFRIBJI1DMinPDtU5skb2tF3AGw52T8eshDZAbApjatkPSxo+0pFdSiKoPMsZQpmZEa05cmyLAtzSZKzMu4yW3hwiSK0QaHYaYogsuqiBXZvjO0T6pjQ+VhY69rceauopWVYLJADYbV03btZ2VUHWTRX3knxVjzVfHZFwWLbbFosHIGowutKoSknKhG7coRS0l4vWe+Ndn2y5Kv8K0rCoE8yhtSobRDNbor1hI4tNpBmD4JioY2GFjhv2p/fi4ipNRcaqqXJ62zuVvG4xD4t6y9KUq+jBMpLZIooYSttQ25jMDkIiBXpkZJKiqUfKwf8PAqieQLIpTkOqJ+iK6qH+2rGEOH8txVTIxu1ij0dDHiL5h3xzx0JFGjykRoKjqgcwlU3WJ4A9y54e3Iszh55hB1BYWrmRxvdCKJ7o+Z+Ty81OHWEltqvnHMntw+mIWlqjU0jyNpyH3SIGF8gatdvumbtBYT95xLaebJI7iYvu7kqENCgoMgOiBQeiKR0dWcXZsLpUNgq/zKqlPpr2Rf8qzhQlO4RjKaO9QGjYwfsq40s8NDYhuWwxV+liwsTRcAzbOIdBWSh1HPqi0aQrvBIhxo1FQAQR+kih/1yRK0gwlgkbtab+f6VZSTGKUOVIXdb+WScxJE8anCM184UOXXT+4xXKk0yIoRsOsch5Ym6wuzZ7b9GrL9TZ+KTHJpFsUNTAfbzZmRjSRqxU4w6ya9sTdC1IjmMV+i/Mdu8fhT9KQ5iVuwpbdO0ktPlLn1L6S27yJVqV1KoeqF1p2cqXeW0vxkGnONihyEUI545Yf4vlrKU/8ANMpone+0Puje4gat45o0MjdTNrf4u63gVT7RZI2nik1EblTKVeMnPeDSOciPIkuhY849/EJxk72DCNnA5roDiBqSTzmMXpsqy1DcI0xJ7C0dTc20HWw2ltVcKlrCa0NDROZ1wy8QQ+0kd9yUo1Ejhhbl2CyRMTuEUp6YxU+gmpSe2Htv6PpqTaLrgQpsUClNrCqEmgqMiKk64jZhMUVPJeSM3vvBThq5i0NOwbFv4VHmemPHJgUolIA9MaI9ESBA0EHMps1DyLCw+yAK9cdE4qlEjYM+ePZZOEYz/l5THMpVTU7YaB1st9ze9Ltqoubu5eoQVEACpJoANZrlTrixb0pErKy8ik5oGN4jas199T2Qp0b2OlTypp36mWGInYV04o6sz2RvlGl2jPZ/fViV+lsbOwU7IzGmqpsk2rv0Y8z27h+FYaLhsTK7YFY+iiwsDIWoULhxno6kDvPXFliFthSQbaFBSoFBuAyA7IZCIuj2ERmR212Z8FXVcxllLl7GK01FDGUeGLAi4soqqXSpdglPDJHGb18rZOv/ACnvMRewcM9KOSLhAWAVy6jsUKmnpPUo7ovK2JAOoOVSAct42jrEUDeGyl2fNhSKgVxsnmOaeo5EbRSM/gdDIYQbG+Jh8FoqSQVMJhdt3KDzEuptakLFFJJCgdhEeNrIIIJBBBBGVCNWeznid31stM2ym0GBnkJlA1gjIK/1rBB2RAY3dBVtrIMVs9hHAqjljdC8tcmr76JjNyjb+1WpDnT8xX6hkdscAk18IG8JKyQABnUnUBTXWsYJXsOY9I5jEu0UySXLSSo5hpC3BXzgKJ7CqvVDj3+jxufuAJSCAd67W9Ds8eKCxi2jhM+bxaRdd17BaZYabBC+BSGzTUFJAC+vFXthlZbSQ2CnWdZ5f9bIrC2bSSmcnnhMuy7Lam0EM0Jeew50CsqgDM81dUZnXOq4munAO+ykRxmRxa07FOb3XfbflnWqhBeSUJrkCs+J14gOqsUu9oen9RLBVsHCZnLIDi0zOUP7nXpLtqM8I464jjpa4ZQJStQyNE5AmlNuuLdtZtJbJIzHimBs7qOJzoLDO5BS54HQPEbztC+SHGykkEUINCDrB2iNzEv95WSe+JNpOkgzabpAFHAh2nKtIKvWqeuIq8+VHPsjTNkfURNc3IOAN/BMxGNl3OzI2BZTD+I7gNQglJVTq0oQKqWQEjeTqjSTFg3Ps1MjLmfeH0igUyyDrrqxU5e7nhmuqm0MHR27hxJQ0PqZc8yVuvGpMnLNyDZqQAuYUPvLNDTmr6EjfEt0WXXKUcKoUU5Q8zez+4j0CITdix1z80VOVKQcTp3knxesxf8AZMjwaAKUJ9G4dUYYRmWQQnPPE88TwV1WSCmhELdq7EppHoj2CNABZZ1EeER7BHULykQy/d1EzLRGo60HzV7DzHUYmka3WwoEHUYh1lPrmZZOGYPNPQymJ4cF85WFaq5F9TbqeIeI+g51G/sNeUGFd9bqiVWHWeNLO8ZtQ1JrngJ7t8WhpFuQXBwjY+kSMv8AuJ3dIRCbuW2gJVKTQrLuZZ621b+QV17ia74hUdY+nk1rRmMnt48x3q+niZWRaxnWVfx0SE0ttxK2lKQ4nNKkmhB5DDS9V1lyLuE8ZpWbTmxQ5aalDaIRxvIpo6mLHGbgrO2LHWcvorR5bEzaFn1WtLLmNQDiUAlaRQFYSeKk4sQ2jLVEKvxo+mJUFxK1PsAqUpRpjSpXjqWBrrQVUIkeiy87Dku023xXWUYXGssRGZLifOBJqdo5oll4rzSzcs4ZhRQ2pKkkkAlRIIwpTWqjyCMk6RuudA5uE3OEZ5jiFNp6h8DsTcxvVY3G0bvzJS+tSpdsUU2oAcIo6wpIOoaszuiYaSbbmpCQBQtLrmMJU6UgKQCDhVhFUlWIUrkM9USKwrzSzku2pglbQSlIIGqgAwqGtKhuMQnSxeZlEu6yvjPPJAQ3XNAyIcV5oGHIazXdHY5GmZsLW4jfpC2wcUVFRJO7G/ZuVKz0ypxZWtSlqVQqUo1JO2pjngh9dK6i512niMozdc1YRroK/eIjWSzR0sWN5yAULCXusF13JusJhRfe4sqzmsnUsj7gO3l7IY2zaTloTKUNp4viso3J38m87gI23jtxKwmVlRhl26BIGtxW/lz1DbE80d3H4IY3B9IoDF+hPmjlO2MFWVkk8mtcOkcmN4cz4rRQRNoosb+sU/uPdZMs0ka6Zk+cvaeYbImAjBDYAAGoRmInUlPqGWO05k81QzSmV5cV7BBBExMoggggQiPI9ggQuealQ4mh6uQ74qPSDcM4lPNJ4+taR98ecnl3iLjIjnnJMOJodew7RFbV0pcdbF1x+xwUykqnQPuNioCxLebW0ZScGJhWSFHxmzv3ih1HZzGIzem6TkkvPjtKzbcGpQ2A0yCqbOyLLv5o+OJTrKaL1qQNS/1J/VybYitiXlDaDLTSOEl1ZFJrVHNzbv8A8hqhrn0zi+IZfyZ4jn3q4npo6xmti28FBGXVIUFJJSoGoIJBB3gjMc4jrtS23plQU+4p1SRQYyTQckPrz3GLKeHllcNLKzxDNSORW8cvbSInG1pqiCrbrWZ945LPPY6M2KYWbbr8spSmHFNFQorASKj/AFtjiccKiVKJJOZJNSTvJOsxhEuu1cYuJ+UTZ4GWGfGyU5yJ2gHft2QVVRBRtMj8uzaexDWOkNguC6l0XJ1VTxGE5uOHIAbQmuVe6JFb1uoDYlJMYZdORO107ydZBOvaY125eThgJeWRwcunJKEjNfOOXdEuuJo8IIdeTVetKTqb5TvVybIxNdWvqHh8g+lg7zzWhhp46Rmsk2rzR9cMgpedH0hzQk/cHnH9XJsiyJ60UyaUDgnFhSgkFASeMogAGqhrJhjKSgbTQdZ2mNFrWcXkoAIGFxtee5CgqnoiRSUpY7Wy5uP65BU1VUundc7Ermb7y7bcwteNPyXBwqcPGqtIUkJAPG1050mJCgxDrbuCqYccXwoAc4XEmhoqqAGa9BeJX+eJilMWTg22SiLKCCCEoRBBBAhEEEECERjGUFIELRMyoWKHq3jlEVtffR0HauN0S5v1JXyL3Hli0KRgtsEUIqIgVNGJDrGHC7j5qTT1L4HXC+brPtWYs50oII89tXikc3LvHpjtnrrS1oguSRDL+tbCskk707urLkEWxei5DcyjNNaeKR46eY7RyRUFuXSmJJWMVUgHJxFQU841pMV8c0kMu3BJx3O8Fe3grW9LJy3yV3JWzQHJsh+Z1oZTmlJ3nf19QjhnLRmLReCQCrzG05JSObUOkY6bBuc/OKxqqlBOa1VKldEHNRi37s3KblkUCab6+Mo71H3QSSvlkvfHJx3NQXQULbNzKj9yNHgZotdFObVa0o5EV1nlixpeWCBRI/8APKY2IQBkBlGcWFNRiI435uO/yVFUVD5nXcvBHsEET1GRBBBAhEEEECEQQQQIRBBBAhEEEECEQQQQIXlIXWnIoUkkjPv598EEQa5jXQOuEuMkOyXtmyKEpBAz37ubdHemCCCiaGwtsNyJCSc17HsEETkhEEEECEQQQQIRBBBAhf/Z">
            <a:extLst>
              <a:ext uri="{FF2B5EF4-FFF2-40B4-BE49-F238E27FC236}">
                <a16:creationId xmlns:a16="http://schemas.microsoft.com/office/drawing/2014/main" id="{D1A067C8-48BB-45C8-A3DB-E7B35EDA9B0C}"/>
              </a:ext>
            </a:extLst>
          </p:cNvPr>
          <p:cNvSpPr>
            <a:spLocks noChangeAspect="1" noChangeArrowheads="1"/>
          </p:cNvSpPr>
          <p:nvPr/>
        </p:nvSpPr>
        <p:spPr bwMode="auto">
          <a:xfrm>
            <a:off x="117475" y="-1049338"/>
            <a:ext cx="1524000"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2" name="AutoShape 22" descr="data:image/jpg;base64,/9j/4AAQSkZJRgABAQAAAQABAAD/2wCEAAkGBhQSERQUEhQWFRUWFhoYFhgYGBwWFBgXFxgXGBYaGRYXHSYfHRokGRUYHy8gJScpLC0tFR8xNTAqNSYsLCoBCQoKDgwOGg8PGjMlHyQyMjIyLC0sNCwwMCk1Ly4sLCoyLCwsLDQtNCwvLC0sLC4tLCosLCwvLCwtLCwsKS00Lf/AABEIAQ0AvAMBIgACEQEDEQH/xAAcAAACAgMBAQAAAAAAAAAAAAAABgUHAwQIAgH/xABJEAABAgMEBAgIDgICAgMBAAABAgMABBEFBhIhMUFRYQcTIjJxgZGhMzRScnOSsbIUFRcjNUJTVGKCwcLR06Lww+Ek0kOj8YP/xAAbAQACAwEBAQAAAAAAAAAAAAAABQMEBgECB//EAD0RAAEDAgIGBggGAgEFAAAAAAEAAgMEESExBRJBUXHwExRhgZHBIjIzNHKhseEjUlSSstFCYvEGJEOCwv/aAAwDAQACEQMRAD8Al73XuXJrbSltK8SScyRShpqiB+VF37Fv1lQcKPhmfRq96Na7t3ZVyUVMTKlpCVlJKTkByaZYSdKoy1NTUopWSSMuThhckm+GC2DGQshEkgWz8qLv2LfrKg+VF37Fv1lRi+L7I+8Od/8AXB8X2R94c7/64tdTp/0z/wBjlD1mg5P3WX5UXfsW/WVB8qLv2LfrKjF8X2R94c7/AOuD4vsj7w53/wBcHU6f9M/9jkdZoOT91l+VF37Fv1lQfKi79i36yoxfF9kfeHO/+uD4vsj7w53/ANcHU6f9M/8AY5HWaDk/dZflRd+xb9ZUHyou/Yt+sqMXxfZH3hzv/rg+L7I+8Od/9cHU6f8ATP8A2OR1mg5P3WX5UXfsW/WVB8qLv2LfrKjF8X2R94c7/wCuD4vsj7w53/1wdTp/0z/2OR1mg5P3WX5UXfsW/WVB8qLv2LfrKjF8X2R94c7/AOuD4vsj7w53/wBcHU6f9M/9jkdZoOT91l+VF37Fv1lQfKi79i36yoxfF9kfeHO/+uD4vsj7w53/ANcHU6f9M/8AY5HWaDk/dZflRd+xb9ZUHyou/Yt+sqMXxfZH3hzv/rg+L7I+8Od/9cHU6f8ATP8A2OR1mg5P3WX5UXfsW/WVB8qLv2LfrKjF8X2R94c7/wCuD4vsj7w53/1wdTp/0z/2OR1mg5P3WX5UXfsW/WVB8qLv2LfrKjF8X2R94c7/AOuNiQsCzHlhtp51SzWgqRoFTmUbBHl1LTMaXOp3gDbquXRU0JwHPzWP5UXfsW/WVFhSzuJCVeUkHtAP6xSlsygafdbTXChakiuZoDQVi6LP8E35ifdELNL00ETI3RNtf7LtXGxjWlgzSDwo+GZ9Gr3oxSH0JMek/c1GXhR8Mz6NXvRikPoSY9J+5qGtH7vTfG3+S81PuHj5pKgggj6QsQiCCCBC9tIqoAkJqaVNaDeaAmkSVoXZfZSVqQFNgAhxJCmyCQBRW8kZaYioeLnlialjJvqVVKi4jPCAnKuFW4lRII+tCzSNTJSsEzcWg+kLXOrvGIy8PBTQsEh1TnsSPDlZ12pJcotwzIrVBKymhaOdUFFcyrMb6CkSypWymWiwtxK6qxHlFbmICgoWhllXLLTGaWtmz22VMpbc4pXOHFLOKusqOZOWndlCKs0tNUMHV45W2cMQ0Ytw3g9wyO3DBW44GsPplpw37VWjyQFKCSSkE0JFCRXIkZ06I3bMsF+YzZbKwDhJBFATnnU5DfDvKpsnA40FBHGUCseNKxQ1FFODKhFerOPFpS8rZ8q5xDilLmElCFBQWchnzaAAYtOnlRadptziIo4nB5IDdduB3k2IyxOG7wjFMB6RcLbbFIc/J8UsoxoWRpKDiTXWK0Fabo14II0jQQACblUjmiCCCPSEQQQQIRBBBAhEMNwfH2uhfuKhehhuD4+10L9xUL9J+5TfA76FSwe1bxC1Lz+OTHpV+0xcVn+Cb8xPuiKdvP45MelX7TFxWf4JvzE+6I+b6Z9hDw8gtvWezZzuSDwo+GZ9Gr3oxSH0JMek/c1GXhR8Mz6NXvRikPoSY9J+5qGFH7vTfG3+SiqfcPHzSjIhvjE8di4uvKKCAoDaKgjLTSLXleBZhxCVpfcooVGaf64qEx1Fd/xZrzBGt0k57ZmBriAQ7I7i231KyMNtU3G7zVfL4EWBpmHB0lA/ZHh3gPbI5D6+vCR3JEMXCs+pEgtSFFKgU0INCOUnQRCtwSXwecdVLvLKxhxJJ06QCCdeZGfTuhaH1Oq6QPOq0gHHHEDGxFtvmprMwFsSl+3+Ceal0lSKOpGwUX1CpB6K13Qmy7gQuqkBdNKVVAJ30IOnVUaI6sUkEUOYMURfy7NbVDTWXHUJ3GpxK9UV6awwp617XFk7rtsTrZEWxN7W2XNwBayidGDiwY7lG2Iufm1YJX5tIyPFJS0hO4qQKnozMOTHBfPEVXPOA7ApRHeuHViSasyRJQmnFoJO2oFT0nSemK3u9wuv/CR8Iw8UtVMq8iuipJzG09e6F5dLMXOhYGgYkBrb2xzuDc4XsLWyuTnNg2wcb95WreOwbSkklS3VPtDSVAOADXVDgVlvFeqEudmw4QeLQg68AwpJ24a0B6KDdHUSkJebzzSoRz1wgXZ+BTRSkUbXykbBtT0CoI3ERd0dM0SBjgLnJwAF+w2sCbYjZngLYxTNNrjwSzG7Y1mKmH22k6VqAO4aVHqAMaUWlwL3dxKXMqGQ5KOrnHtoPymGddOYYSW+scBxP9ZnsCgibrOxySTfG75k5pbdCEHlI18k6q7jUdkQcXfwv3a46X49AqtrM7Sn63cK/likIj0dOZItV5u5uB7dx7xn23XZm2dcZFT9zrFZm3+JdUtClcwpKaZaQQUnVn1GLD+Q5n7dztT/AFwgcHn0ix0q9xUdHwvrXSCpc0PIFgbA7y4eSmjA1Abc4Kg793Ll7PSkBxxbi+aCU4QBzieQDrGW+EmLM4cPDseav/iis4v6MLnQazySbuz7HED6KKawdYdn0RDDcHx9roX7ioXoYbg+PtdC/cVHrSfuU3wO+hXIPat4hal5/HJj0q/aYuKz/BN+Yn3RFO3n8cmPSr9pi4rP8E35ifdEfN9M+wh4eQW3rPZs53JB4UfDM+jV70YpD6EmPSfuajLwo+GZ9Gr3oxSH0JMek/c1DCj93pvjb/JRVPuHj5pKMdRXf8Wa8wRy6Y6iu/4s15gjWaT9tHwd9WLIw+qe7zS5wrtFVnrCQVElNAASTyk6AIXOCS5jjS1TLySiowoScjSoJJGokgZbt8P157ablWuNdSFIBFcqkVIFQOkxsyE63MtJWyvkEZFJEKeldZ8IyLr5ZkBvo3y2AnbZWLDB3O1e7TtVthCluKCQBXM0iqbr2wJ+2y99VKCEV2BQzpvxHqMTnCFwfuzCC408tRTnxajyDTdqV+L2aYr7g7nDL2k2FgpJKmyDkQrSAd9U064kYwSQSyP9YA+juG09twMxgMRndcJ1XNAyO1Xtb9mfCJdxry0lPbke4wmSHBrISgxTCgsjSVkEdnNHWIsIgEbiPbFBcKFlPMzZxqWppeaKklKTrSBoG3r3QNidLMI2v1Q4bzYkbLAi9wTttYZI1gG3IvZPtqcLUpLpwMAuEaMOY9YmnYTFZ3vvu5aBTjQlISappmrRTM5CnVqhbhrurd7jJWbmFp5KWVJQT5VMRI6KAdZ2QzNNT0DBK+5IsB34YAWGXYTa+KgD3ynVCWpOUU64htAqpagkdJNI6Tu5Z6JRhlgacOW+g17zp6SYqjgfu7x0wX1Dkt5J846ewED88S19r+lq02QhXzbR+cofK/gcrrippCWSeo6OEX1b4dtru+VmjtcVJE0NZd23kf33K1ZqXC0KSdBFI5qvbYRlJpxqlE1qjzTo7DUdUdKykwHEJWNBFYrvhju3xjImEDlN87ek872A/lO2OUs4jlbKPVdYHv8AVPcTbgSUPbrNLdo5Krng8+kWOlXuKjo+OcODz6RY6Ve4qOj4lrfez8Lfq9eY/ZjifJUzw4eHY81f/FFZxZnDh4djzV/8UVnDDRfuw4v/AJuUU/r+H0CIYbg+PtdC/cVC9DDcHx9roX7io9aT9ym+B30K5B7VvELUvP45MelX7TFxWf4JvzE+6Ip28/jkx6VftMXFZ/gm/MT7oj5vpn2EPDyC29Z7NnO5IPCj4Zn0avejFIfQkx6T9zUZeFHwzPo1e9GKQ+hJj0n7moYUfu9N8bf5KKp9w8fNJRjqK7/izXmCOYpaWU4tKEAqUo0AGkkx03Y7qUMNpUpIISAcxGp0pIxs0YcQMHfVqyUAJabdnmlzhc+jnOlPvpiv+Cq9xl3wws/NuHk7lnV1+2m0xYfCayX5BxLVFqyOFJqTQhRoBuBigEqINRkRo2giI6KOOqimjBx1rg7jqtsfEd+IXqQljmns8yusAajcYqThZukW1CcYFCCMdNVCMKukGnVTZDbwb3rE5LAKPziOSsbxr6Dp690M1oSKXm1NrAIUCDXRnFRrntIeB6bcCPq3gdncV7sMth5BS3cC+SJxhIJAdSAFp37tx1f9GJm8F3WpxotvJqNR1g6iDt3xQluWY/Zc2cClIzJbV5Sdh1GmQIO46xDTZfDY6lIDzQWRrSaV6lfyYlNI4sDoRrsOIsbOHZiRlsINxkRcXPNcX9LA/JSrfAe3xlS8sorzcq9GID+OmPPCHPtSsomQlgMblE4U6aVoe3m9KjsMRFscNLziSllsN1+so1PYP56owcHFhrmpr4XMqJSk1ClmmJe0V1JGQprI2R4mjka0T1JNm5BxFy7YMMAL5k42uDhddaQTqs27tysO70o1Zlnp404RSq1aMzmTXpJ7oi13msckklsk6SQCT0kiNHhnnV8Q2lvNrEMZTmBTmg02mnqjbFOwUmjmVrDI9+0jAA/EcQczfusiSYxmwHOxdJXZvFKv1bllghOZANQNg3ZDuiZnpQOtqQoVChTPRFA8GM463PI4sEpIIc2BOkEnVmKdZi//AIYjy0+sIjljjp3OpnuFrC2QwOzC20Husugl4DwFRVg2KZW2kMkZBSinekoVh/jpBi+4U7au+27OS8ylaQpvEFZjMEEZ59fbthm+GI8tPrCIxWNlku9wuGgE7yC7HvBB7L22LpjsMBt/pU/w4eHY81f/ABRWcdD3muhKzy0recHJBCaKpStK6FZ80RGS3BbZyDUkKpqKyR2YqHsi7SaVip4ujIJILsi22LiRm7t3KOSAvde+7fu4Ku7v3BXNyS3kVDiVHDXmLSAOzlYhUbM9saVxWym0G0qFCMYIOkEIUCIui1ryykgwU4kpAFAkaTlSgTr6suiKeunO8daodIpjU4qmzElRpHg1Ms9LUlxu3UcewGx9EHbhnuPEAetRrXstncf8qLvP45MelX7TFxWf4JvzE+6Ip28/jkx6VftMXFZ/gm/MT7ojI6Z9hDw8gtbWezZzuSDwo+GZ9Gr3oxSH0JMek/c1GXhR8Mz6NXvRikPoSY9J+5qGFH7vTfG3+SiqfcPHzSa26UmqSQdoJB7RGX4xd+0c9dX8xrwR9GLGnMLE3IWx8Yu/aOeur+YwE1zMfIIA0DIIJJU1dK8q5KYS4mpSclp2p3bx/I1x0VY9rtzLSXG1BQUK5Ry3E/dW+b8iurZxIJ5SCcukHUe7dCuto3Od0sXrbRv+4+YwOwiaOQAarlfd5LrMzreB1PQdYO0HUYrp7gOVi5L/ACd6QT21HsifsrhhlHEjjSWlawoGnaKjvjanuFmRQmqXMZ2JBJ7v1IhQ10sZPR67ScwGk/ItI7x4qxYHOx7/ALqMk+CuTlEF2ZUXMIryzROWejIU6awg2jNv2hMOqlapZZRUUUUIQ0n6xA2nUAToFMo+Xy4QXZ44RVDXk61bMVNW7tJiOuzaQYLjiZhyXeAHFKSnE2rPlpdABNKAUyIrphjS0clzPNi7IA423ncCdwwA4lRPkHqNyWpO8alAJe4xCiRyXCrNNCQpCqKHOGkUOrRHmasV5p1DTiChawgpByqHKYM+um4gjVDXat6ZZ/iHHkIcmWca3FttltDygfmUGozzopSiKUSQOdkT16peal5ZTylpmpZ1IClVcLrIUlRxLCRyhmRUfVPlQza5wtZqhIB2pdnbJflH1sOLDS0gFXzlE5gEZp0mhjZtSyJqXS2p14JDiOMb+eJK00BBAHSMjSN6+1oS03OPTCX6IUgYUhtfGFSWwkDMBIBUMzXR2Rjvvb7My3IpaUSWZcNuVSRRQCRlXToOccF3FpLc88OxGV8VHMyc0qWXNBauKbWEKPGGuI4acmtTzhGtILmHnUNNLcUtaglIxqzJ68hv3ROWTbDHxU/KrcwOuPpWmqVFOFIRWpSD5JjVs602ZMqcYWtx2qEoUBxRQAEqcUMQVkpQwDKuHFWmKO2GPo8MEXyxWGyLMnJl5bLSl8YhKlKSpwooEEJVpOkFQyjVHHlsOFxQSo4U4nFAr24U1qQNZ0CtNOUPslfKRTPmdClNl6VUh5vApQS+S0ag0ooEJNTtTX60LttW1KzjDTqqMzjQShaUoPEuoRQJKcOSCBq0ZEbKeG4nFmHBdPFRNuXbdlXCiYU2lwJCinHiUQdGgbtsbVwfH2uhfuKiU4QLdZnZhTjT6Q3gSAlTSgsqTX62CudfKpEXcHx9roX7ior1xcaCUuz1HfxK9RW6Vtt4WpefxyY9Kv2mLis/wTfmJ90RTt5/HJj0q/aYuKz/AATfmJ90R870z7CHh5BbWs9mznckHhR8Mz6NXvRikPoSY9J+5qMvCj4Zn0avejFIfQkx6T9zUMKP3em+Nv8AJRVPuHj5pKgggj6QsQiCCCBCIIIkrEu+9NLwtJyHOUckJ6Tt3DOI5ZWQsL5DYDaV1rS42CjY3JGx3nvBNLXvCTh9bR3w3rk5Cz/C/wDkvj6uRSk7081PXU7ojLR4Q5lzJvCynUECqqecf0AhS2vqKnGki9H87/RB4C2sfkrBiYz2jsdwxXljg6nFaUIT5yxX/GsZFcG01qLROzHn3phembTdc8I6tfnKJ7iY16xKIdIHF0rR2BhP1evOtDsafH7Kcm7kTjeZZUobUEL7ga90QjjRSaKBSRpBFD2GNiWtV5vwbriehZA7K0iWRfJxYwzTbcyj8YwuDzXE5gxIHVsfrBrx2XafAkg/uC5aI5XHz58EvwRPKsdp/OTUceky7hAc/wD5q0L6NMQikUJBFCMiDka7M9B3RZiqGSXtgRmDgRxHnkdhXkxleIIIIsKNEEEECEQw3B8fa6F+4qF6GG4Pj7XQv3FQv0n7lN8DvoVLB7VvELUvP45MelX7TFxWf4JvzE+6Ip28/jkx6VftMXFZ/gm/MT7oj5vpn2EPDyC29Z7NnO5IXCin51g/gV7w/mMVmitizG5w+1qNvhVb5TB9IO9Ma13+VZE4nYSf8UH9IvUptS053Pb/ADUU/pUHj5pHgggj6UsQiCCNqy7OU+6hpHOWabgNJJ3AVPVHl72saXONgMTwXQCTYKTurddU25nVLSOev9qa/Wp2DOJa8F8Eto+DSNENpyK06VbcJ09KtJ9uW99qplmkyMtkAPnVDSa54SdqtKukCEeENNCdIvFVUD0P8GHd+dw2k7BkArT3dCNRme0+QQTBH0RYljXClZhht0F5ONNaY0Gh0EV4vaIv1+kYaBgfNexNsBfFQxQulNmquoIdrbsCz5VwNuqmcRTi5JQRQkjyRsjRbaso6VzY6Qn9EmIo9KskYJGRvIORDV6MBabEjxSvBD1KXIlJkEy02okaiASOlPJVEVbFwZhgFQAdQNJRXEBtKDn2VjkWmaOSToi/VducC0/MBddTSAa1rjsxS2DTREwJwTQCXiA8MkPHIL2IdO3UHNWg5ZiGghjJEH2ORGR3c7RtULXWWV1opJSoEKSaEHIgjSDvjFG847xqKnwjY061tjLPapHu+bGmY8scRg7k/wBHZ4cJy3pGkjMfMf2Nu8Y7MfMEEEWFWRDFwfprPtdC/cMLsNPBu3WeB2NrPaAP1hbpZ2rQzH/V30U1P7VvFRl5vG5j0q/aYuORTRpsfgT7oimLaVimXjtdX7xEXlJsckbqDsAj57pWMvZCwZ2P0C2le7VYy/OSTOFyX5CD5Lyh6wJ/bEPcMY5ada8pvLrQ4n+IcOFeTrLvHyVIX3hJ94wkcGkxSaWg6Ftn/Eg+ysT4to5WjNjj8nBy8w/iURHO9JoMEbE/L8W64g/UWpPqqI/SNePpbXBwDhkVhyLGyId7mNiWlX51YzoUNg69HtWQOhJhIh1vmriJOTlR5ONfSB/7LX2Qn0reboqQf+R2Pwt9J3jgO9Waf0daTcPnsSa+8palKUaqUSSdpOZMeII+pEN3ERtvsCiijdK8MbmSgJi5Ll+Iy/mfuVFOkxcVy/EZfzP3KjE/9USulomPIsNfDwcnjaaOmnMTSS4DE7NmSS+E4f8AlI9EPeXCfSHThJllqmkFKFKHFDQkkc5WwQrosl5Zoll0nchX8Q50NNq0cIJGrq78lSqI4nBzgTrg5bCOzhtWGUmVtLStslKkmoI/3Rui8pKYxtoXSmJCVU2YgD+sVxYdwlqUFzdGmxmUlQC1btiRtOmGm1r9SzCaIUHVDIJbzSNlV6AOivRGZ0652kpGRU7dd4vctxAGwE5fOw71dAhgxYSBbbv7Bh90lcINnoamzgAAWgLIGgKJUDlvpXrMLMbdq2muYdU64eUrZoAGQA3ARqRuqGGSGmjjkN3AAEpHK4OeS3Je2nSlQI0j/adGqPSwAo00HR0HR/EYo+1iy9gcCERSGNwcNnNu9BEfI9LjzHI3azASvdRGI5XNGWzhmPkiHTgvb+feWdCWveUD7EGEuHe5fzUhOvbikdSD+rghRp91qB7Rm6w8SApKJmvO0JYkk8bMIHlup/yWP5jouxWaoJ/EfYIoO5cvjnmRsUVeokn2gR0NY7dGU76ntP8AEZtzQ+ta05NaT4kDyWm0y6wa0c82UHfmz+MaWny2lJ6wCR3kdkUhdOb4qcYUchjCT0L5J96Oh7daq3XySD+kc6XhkyxNuoGWFZKeg8pPcRHgMHWJoTk8A/LVK9aJdrxOjK2r+SfFzzuxdFj8wz/yBhfh34QEcczKzSfrpwq6SMQ78YhIjWaGmM1FGTmBqni3DyWUqo9SZwWWVbxLQnapI7SBDPwlu1ncOpLaR2lR/WFiUXhcQdi0nsUDDFwjJ/8AOWdqEHuI/SCYX0hDf8j/ABuxDfYu4jzSxH1Jj5BDRzQ4Fp2qKOR0bw9uYWSGawL9uyyEtlKXG05Ac1YFa5KGR06x1wrAxMi60wWUPIbxoWK8jlKGZGadOrVWM7XUkbWBkxBYTgHG2PZljwN1qIq6mrMZWlr945+oICl7wX/dWtJlXFtowDEkhPOqa551ypGrIcIc2hQK1h1OtKgBluUBUHtG6Fwx5UmO01HQFgp3wjdiBfxzvzdVayhmiHTxP1m9nNiObK5ZVyVtBkLKEOJ0EKSMaDsOsHoMJl7LglkF2XqpsZqQc1IG0H6ye8b4XrGtpyVcDjZ3KSeaobFD9dUW1YVvNzbeNs0I56DzkHYd2w64zEnWtDS9LTOLor4tOzsO7scO/cvU9LcBsoxIwO/naFSUEP8AfO43Oflk71tgdqkD2p7NkIEbug0hDXxCWI8RtB3HnFIZYnRO1XIgggi+ol6OiPMezo/3fHiK8GR4n6q7Wj0mH/Vv0CIeJocRYradBfWCegqK/dQnthMlZcuLShOlagkdKjQe2HDhHmAlTEunmtN17aJH+KO+EWnH68kEHaXHg0YfMq9oWLXn1ty+8GMpimHHPIboOlZ/hJi+JdvClI2ADuirOCezKMhRHhHCfyoyHeFdsWvCek/EqJpN1mjuz+ZVnS0mtNbcscw1iSpO0ERRfCfZpS627TnAoV5yNHcf8YviEDhJsPjWXQBU041HnJ5w6xiH5o5XfhSxz7AdU8D/AEV40XN0c1jtSNYQ+FWW/L6VtHEga9a094WnrhFhluLavEzaQTyXPmzsqeafWA7TGle2yfg804gCiScaPNVnTqNR1Q20PJ0VTLTnJ3pj6O+diuacp9STpBtUPDTfZXGolJgf/IwEq89B5XvHshWhls1XwiQdY0uMK49sayjQ4B0VJ6xDatGo+Kf8psfhdh8jqk9gSWLEOZv+o5KWo+gR8j6kxek1tQ6ma7T9H0rel9XagjOLRu/eiUYlmmlTCSpCaGiXKVqSacjfFYaYMEJa+kh0jE2OoLm2N8MMbW2gpl1aWGQugs5pyIOzhdMt+Z1h55LrDiVVThWAlSVVBJxHEkVyOnTlC0YKUj4THaejDejjjuWs2nM/IcMldbU9VppGyEa772aDe2FrnOy9GNmzbVcl3Q40qih2KGsKGsRrR8IjsDW6zxKMD2XurGk2maGMREXHaBs7SrYsS/ku+AFqDLmtKzRJP4V6D10MRF7bnNukvS7jSFHNSStKUKPlA1oD3HdFfYY+YBC2LQ8VJP01HK5v+uqXA9mz549qWGOaRurK1vHWA78yvrreEkGhoaZEKHURkY8R9UYEiNXrWbrO3JR0ZdJqMxxsO1elaI8R6XHmIqcERgnbj44qzXuBncG5Cw8BbyTRwd2bxk2FnmtJKzsxHko9pP5YjbcnjMzTi05410QNw5KB2AdsMsiPgVlLc0OTOSduFQIT/hiV+YRF3CsvjZtKiOS0MZ6Rkgetn+WMdV1QfUTVR9Vg1R3YnxdgtJoiLoKcyu55wVy3MssNNpSNDaAjrpyj2+2GaNSypfA0kazmev8A6pG3HrR8Rip2h2ZxPE4pDO/XkLkRHW3LYm6jSnPq1/z1RIx8IrE9RCJ4nRu2hRsdquBC5rvXZPwaaWkZJJxo81WeXQajqievGn4bZ7U0PCM8l3bTIL76K6FGGPhOu3iaKkjlM1UNpbPOHVp/KYTrhWwG3iw5Qtv8kg6MWgdRBKesQphnkEbJx7SI4jeMnDvGPFamZgraTtHP3SlG5ZNpql3kOo0pOY1KSclJO4jKM947GMrMLbPN0oO1B5p6dR3gxGCN+10dTDcYtcPEFYmxY620KWvBZyULDjObDwKmzs8pB/Ek5U2UiJiTsy0kpSpl4FTCzU05yFDIOI/ENBGsZRr2hZymiKkKSoVQtOaFp2g+0HMHIxFA5zPwpDcjI7x/Y2+PD29v+Q5+25akEEAEXFEBfAIgiSu/ZXwiaZZ1LWAojUgcpZ6kgxb8jwfyiknBJoIGta3FE9ZXphZV6UhpXNY4El2IAF8N6sNp3uvssqOgixr/AFzWGZcvMNFpTa0hxIUopKFVTWiyaEKw6PKiuimJ6Stiq4xJHkb5i2I2Ly+B7b32L5BBBFxQoj2mPiUwKMVJT0ruiGW3hu70zpm9Wj6y7PJo7fzcB9V5iRu9ZJmZhtrUTVZ2IGaj2ZdJER0Pl32xISK5pY+deADQOmh5nbms7kiKulaw0tOSz13ei3if6z7lWpYDPKGrQ4QLVDj4ZRzGBhAGjFli7KBPUYduDC7+BlJUOU6eMVuQOYOzP88VvdqyTNzKUqqU1xuH8INTntJy646DsGTwIxUpi0bkjR/vRGNdCC6OjbkPSdwH9lavSMoghETeec1KQQQQ+WXRBBBAhRtuSWNGICpTp3p1iOfr2WGZWYITUIVymzurortScuyOk4QL+3UDzZQOdmpo7Fa09B0dh1Qnqh1WcVA9V2DvJ3kU50XVdE/UdkUlzaPjORCxnMsc4a1CmfrAVG8EQgRN3etlcnMBRBpXC6nWRXMU8oHMbxEjfiwEoUJlihZezy0JUrPqCtPTUbIbaJqOqy9Ud6jsWHcdrfMd6h0xRdG7pWZFKgMbcrPlCSkgLbUalCtFdoIzSr8Q66jKNOPoMaaSMOHPIPakjHjJ3jzmOxZplCMi2okH6qhyk9JGRG8U6BDvdPg9bflkvTCnQpwniktlI5A5OJWJKq1UDQCmQ3whHdHSNhsJbWloAUQ2lCDuQkAEdIBMJdL1UsEUccbtVz3WubGwz4dingjaXk5gbkuWTcOXs3FOK41eBBCkqKThQqmNdEpBJCa1GzFryh6lZ5paEqbWgoUAUkEUI1UiPvlaol5GYdNMmyADoKl8hIp0qEUvNy8jKy7CXWVPTS2w4586UIRj5TYUE68BGWXTnFNznE3ebm1r7fkmVLRidmFxjsx2Y5kZb77VcFvrl5lRklctx5tWLARibb8tRzA5WHCDpNNVYSpngilmlctcwQdBCmxX/wCs9kQ/A/a6UT628KUh9shIFclI5YAKqnmhWvUIuafIDaioVFNe3V3xFLJNHE4wv1DnkD43C81VK2CYRuF8AuZ7x2IqUmXGVGuE1SrykKFUK6wR11ER4TD/AMLUsKyrn1lIcQdtEKBSej5xQ/LFflUP6WokqqaOVuGsMezgqDBDFI7pQTbIb+J3L6pUeYIyy0spxaUIBUpRASBpJMXGMbE3s2nzKhnnfUP1ndw2AbgFL3Ru+Zp8Aj5tHKcO7UnpUcuisbV9reEw/hQfmmuSimgn6yujKg3CJi2X02dKCVaILzoq6oaQDkT180bgTEZcW7vwh7jFj5psgnYpelKejWerbGJqq1s8jqx/qNuGDfvd/wC2Q7FqtF0opojM/NPPBvdYttgqFFu0WvalA5qenPtVuizQKZCNOypLi0Z85WZ/QRux2ggcxplk9d+J7Nw7klq5zNIXFEEEEMVVRBBBAhEYJ2UDiCk9R2GM8EeHsbI0scLgroJBuFSPCPdUpJmEJzGTyR2Bf6HqO2Iy5tuooZOZzZdyTXQlR1V1AnMHUemLutqzA4kkCppQjUpOsUih743XMq5iQPmVnk/hPkH9No6IRtZqnqcx7WO24Zd7fotRRzsqouhkUdeS765R4oVmk5oV5Sf/AGGgj+YiYfbDtNufY+CTR+cA+ac+sSBl+YDV9Yb4TrWslyWdU24KEaDqUNSgdhjW6L0iZwYJ8JW5/wCw/MPPcVma6idTPtsWnDzwdXufamWJfwrSlhKUqObYNcSkK1JAqSnRkdBzhGhx4Ly38MONQDnFKSyD9ZaiAoA+VgxADXWLtfboHOLdawJt2jEW71WhIvbIm2P1Vn3vubMT6CkzSUIHKQ0lrkFQ5vGLKipXUABsilbw2TMS76kzSVBwkmpzCvxJVoI/3KOi7NtBPFgKUARkamhy0d0aN5bLbmvg1VIPFTLa8yM6VqnPbs10jNQzsmYHNOJGS0FJXPp3ajx6PC3N1V9xuDSZeKZhS1SoTRTSsNXCdRCDSid507KZw9X1tqZkZDEri33MaU48JbSAa0WpsKNeUAKAgVUOiG8zqPLT2iE++0w2uXmS6oJa4ooxaeVSreEa1cYAQN2yB1RE17GEa2sQLZ4bcNwVSpqZaklzsLZYZd+ao20bQcfWXHVla1aSd2gDUANQGQjVgrBGxa3VFkme4ONwN30z780Q/WFZ6LOlzNzA+eWKNIOkVGjcSMydQy0mNW6d3UNI+GzfJbTym0n6x1KI1580a9OiIW3LacnX60OZwtoGdATkN6jrMZXSdZ1t5pYj6A9d2/8A0H/14J7orRxkPSyZBY2GXZ6ZpXE44qpOoDWdyQP0EXndC7qGW0BI5CNFdKla1Hr/ANyiAuFcziU0PhFULqvJGpAP+1PQIsZtsJAAyA0QniaKyUOA/CZl2nfwGxWtJVgd+GzIL1BBBDtIkQQQQIRBBBAhEEEECEQu3mu+h1C6pxIUOWn9w2HXu0wxQRVqqZtQzVdgdh2g71JHI6N2s1c03hsBySeAqcJNW1jKtN40KH/cMtnz7VqMhiYITMJHza9at43+UnXpG6yL0XYQ62pKk1bVpGtB1KSdVP8AcopG37AdknQCThrVtwZVp7FDZCxjnSOEUp1Zm4tcNvaN99o5Gojkir4tR+fPPzWhatlOS7hbdTRQ0HUoaik6xGolVDUZEQ+2bbDNotiXnKJeHg3BQEndsVtGhXTCpb133ZRzC4MjzVjmqG7ftGkRrNHaUFQehmGrKNmxw3t/rMLK1tC+mdjkmex+FJxCcM03x5A5LgVgdy0BZoQrppXeYXLevM9NrCnFYUpNW0JqEI80eV+I5mIiCLrKGnjkMsbAHHMgKsJnYB2IGxPNj8J622ymYb49SRyF4sCjucNDi84UO2umFy8N6H5xYLqgEp5jacm0V2DbtUak7YiY+gR2Ghp4ZDKxgDjmbLj5XPFicNy+Q43WuqgI+FznJZTykpV9fYSPJ2D63Rpy2FdRuXb+FT/JSM0NHSTqxJ1nYjtiHvJeZycWNKWweQgdlTtV/wDghFXaSdUk09IbN/yePo3t3nZxTjRui3THXkyXq895lzbmVUtJPzaO6pp9Y92jpdrgXIKCHHE/PKHJB/8AjSdJP4vZo2xhuLcQpKXXU1dOaEHQj8Svxezp0WzISIaTQZk6Tt/6hA1oqf8At4MIm5kbeweZ5LWurWxN6KLnn5r1KSobSEjrO07YzwsWvYza51ipdo4l0rCX3kpJQG8NEpWAKVOimmFe0LVeS3OS4cWFPuvOMqxHEhttb4fCVVqAkSwps44RpIqdoaGswHksw55vcqz4IwySqtoJ8lPsEZoiXpEEEECEQQQQIRBBBAhEEEECEEQs3kuuh1tQKcSDzk6x+JJ1U7oZoIq1NKyobZ2BGRGYKlildG7WaubrzXUclFVzU0TyV7NgVsPce6JOxL3ocb+DT4xtnIOHMp2Yjpy8oZjfFy2xYCXUqokHEOUgjkqGuKdvVcBbJU5LgqQOcjStG2mtQ7xv0wrc7EQ1eDv8XjC53g7CtNBVRVbNSXPnnco68lylsDjWTxrBzChmpI/FTSPxDLbSFmGC717XZU0HLaOlsnLeUn6p7t0MCrvyU/8AOsOcQRm6igFBrOEmifOFU7oe0+mJKX0K3EbHgfyAyPaMCktboh8R1o8QkeQs9x5YQ0krUdQ9pOgDeYeJazZey0hx8h2ZIqhA0J6K6PPPUIxTt6mJNBZs9IJ+s6c6nbU847+aNQMLMjZz848Qmq1k1UpRyG9StX+0irV1s1a0634cPg5w7fyjszKuUOiAz8SderUtZ6ddBVVRJohCdArqSP10mLBuRcDiyFuAKe0gaUtb661b+zbErc24aWRUcpZyW6Ro2pQNQ/07If5WVS2miR/J6YWsa6sGpENWIbci7sG4du1S1ukQ0dHFkvElIpaFBmdZ2/8AUbMEEOo42xtDGCwCzxJJuVjXLpKkqKQVJqEnWAqmKh30HZGuux2SalpBNHBzRoeNXR+Y5nbG5BElyuL4lIAAGQGQj7BBHEIggggQiCCCBCIIIIEIggggQiCCCBCI1J6zUublaiP12xtwRHLEyVpY8XBXWuLTcKrL3cHKXCVJAadP1gPm19IGg7xntBisLTsl2XXgdQUnV5Kh+E6CI6gcbChQioO2IC1bEQCnQQVCgUArCdRBMKXsnohdnps3E2I79oT2k0o5vovxVO3cuC6/Rb1Wm9Qp84roB0DeeyLdu/dJDKAkICED6o5xO1R0174mpKzEN56VbT+myNyJGUck5D6o8GDIcd5+Sq1ekXzYDALyhAAoBQCPUEENgLYBK0QQQQIRBBBAhEEEECEQQQQIX//Z">
            <a:extLst>
              <a:ext uri="{FF2B5EF4-FFF2-40B4-BE49-F238E27FC236}">
                <a16:creationId xmlns:a16="http://schemas.microsoft.com/office/drawing/2014/main" id="{8DD4A1DB-780E-4054-8562-54A1AE038782}"/>
              </a:ext>
            </a:extLst>
          </p:cNvPr>
          <p:cNvSpPr>
            <a:spLocks noChangeAspect="1" noChangeArrowheads="1"/>
          </p:cNvSpPr>
          <p:nvPr/>
        </p:nvSpPr>
        <p:spPr bwMode="auto">
          <a:xfrm>
            <a:off x="117475" y="-1239838"/>
            <a:ext cx="1790700" cy="256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3" name="AutoShape 24" descr="data:image/jpg;base64,/9j/4AAQSkZJRgABAQAAAQABAAD/2wCEAAkGBhISERUQExQVFRIVFxkYFhgVFBQYFBcXIBUZFxgXHxgXICYeGhkjHRQUHy8gJCcpLC0sFR4xNTAqNyYrLSkBCQoKDgwOGg8PGi4kHyQ0LDUqKSwwKTEvLyo0MiotNS0qNCosLjQ1Ki8pLy8sMSwvLCkyNCw1NS0vMi41LywqNf/AABEIAJwAoAMBIgACEQEDEQH/xAAcAAEAAgIDAQAAAAAAAAAAAAAABgcEBQECAwj/xABGEAABAwIDAwcHCQYFBQAAAAABAAIDBBEFEiEGMUEHEyJRYXGBMkJSkaGxwRQjU2JykrLR0iQzY7PC8BeCk6LhFkNEc8P/xAAaAQEAAwEBAQAAAAAAAAAAAAAAAgQFAQMG/8QAOxEAAQIEAgYGCAUFAQAAAAAAAQACAwQRMRIhQVFhcaGxBTKBkcHRExQiQlJi4fAVM5KywiRygqLSI//aAAwDAQACEQMRAD8AvFEREREXlUzZGudvsCVwkAVKL1ul1ApeWOhGl3E/Zd+Sxn8tVINzXn/Kfiq/rLNTv0u8lbElH+FWMirQ8t1N9HJ90fqXX/G6D6KT7rf1J6yPhd3FTHR8wfdVmoqxPLbB9FJ91n6ly3lrg+il9TP1LnrPyO7lL8NmfhVmoq5Zyy05/wC3L91n6l7x8rtMfMl+439S6Jj5Xdy7+GTXwFT9FCY+VOlPCQf5PyKyo+UekPF33HKQjt1HuPkoHo+ZF2FSxFHY9uaQ+fbva78llwbU0z9BI2/iPepiINvcfJeLpaM27D3FbdFwCuV6KuiIiIiIiIix64XjePqu9xWQvKpHQd3H3KEQVaV0XXztglPEIayZ8TJXQkFofmtbM4HcsL/qiMbqKl8Q8/FZ2G/ucTb9X/6OWkoNmqqdnOQwSSM3ZmgEX6t+hSSgS8QPfH1gCriB1WnWNq1OkI0VsWjCbBZw2uA3UdJ/pOP9SyItppnNL2UVKWg2JbTkgaX11004lYh2FxAC/wAlmt9kfmvDC6p1JORNEcrmlkscmZl2H/kA8Rorj5STLSYTWuI0VrXjdUBMRq5uK3WD7RTVEgiZBQtO/pxNAt4nXuC8ztnMHmP5NROcDls2BrwT1AtNj4LPw3F2ve0UtIxxjBDTHBLKWg7+kS3XU6rtPjEEXQnoomOaTI1ropISX23i9wdw0uAswNh+kP8ATVyybliBzzOdrL0MSJT8w8VjT7XzxkNko6RpIvZ1PZ1uBtmuPFG7bk76Si/0XfqUVqq10sj5XeU9xc7vJvx4LIfTPY1j3AhsjS5h9IBxaT6wtxvRkoA3GwBx1VvszVYzUbQ896lUe2AO+jo/CN4/qWbBtPGd9HT+HON+KieF4dLO/m4WF77Xyi17cdCdVt6nZ2rhYZJYHsYN7nZQBw61F0lItdhNAdWIg810Tczoe7vKkEWOwn/w4vCWUfBbJkkZdTOjZzfOON25i7VswZvPcVCKWbipdQO6VAOsX9dQ8qnOy8OXDSyoqTpJ91x0laHR0xFixaPcSKHkrbZuXZcBcryFlmoiIuoiIiIi6SjQ9xXddXDRcNkXzph+gxNv1H/zHKYcjJBoasHcJWn/AGD8lEKTSbEm/wAOX2PUp5FXfstYPrsP+0/kvKV/Kd/c39oC0OkM4gOwLIw/H6hmNR0rXOdBI2z4zq0CzukOq1h617cpeFRzCOEW518zGRniC51nW7MtzbsC22DYvTCtdTZWx1b2XZKQHF7dbsudxFibcVEtt8MqKesir3vdIyGRrnNNrMbmFy0DgePHdrZSa4l9Gih0b9H6ratFa5KgBZSLahlZQClpMLiNrEvysDs1reUTuvrcrP29poKjD/2sxwVAZmZne3MyS3kg7yCdFstr2T1FEX0Mpa8tD2FhHTba9r8LqiKHAKqpqRG9subN84+QO6Db9Ilzl2FDB9rEGhudc6nTW/YOIK7VYeCYW+pqI6dnlSODe4cT4C5V0cpWxzDhzOZb0qRoLAN5jAs4eoX8FouTXZ3m3VlfFGX5DJFStHGxN7E8Nzb96sTZd1RJRsbWR5J7FsgOUh3DNpcWIU5qaMWMCz3bb7nlhP1XAygzVJ8lzr4pT97/AOW5WNyzvtSRdszfwuPwUU2b2fNHtCyC3QBkdH2sLHEerUeCk3LU/wDZ4R/F/ocvaPEEWYhvbY4OZKiBRpG9VbS1oG9TnDjebDR/DjPrkkKrwQ3BIB0tc23X3X77FTvCmEV2Gt4CCH8L3fFS6ZIwtp837T5rQ6I/MefldyV0BcoirqgiIiIiIiIi4K5REXzpE21biLf4c/4ls+SjaekpIqgVMzY+dLcos8u0BBOg03hYcrLYpiDets6gTSuSML0rHNrTqngr88fabuUy24xeJ1XHVUk7X5bZS0OD2uacwJBA0196trCcSixWhEwAL7FkzOp1rOb3HeO9fOl1vdk9r58Pm52I3abB8Z8l4+BHAq9FlT6MBuZHEavL61WfVTSDaatwV5pyzn6O5MWa4LR6IcNxHUR2hc4vyi1ldGY4YBSwn97M4k5W8TmIA3cACVt/8XcNlbmlimY/i0Na4X772Kgm1e24q3CNjTHTBwuDYvcLjeN1t/RVVsJ0V1MGekmtN9LE94JuKKVaXW52x2qhZTUtLh1T81ECHmNz2SF1t50FwdT3ldeTfbt8FS41dSeYcwg8697iHXu3KNe0Fat+OYe6Vkr4HOaMzXsjGWKzjbO0OJc1zW3IbcgOItoClLi9FHLSOGZzIRkmaYGXmHOvdmNzYnIWDruLK42ThiFgoa/FQV134KJeSaqya3bDCZKunrBVMD4Q9vkSdJrm2t5PA2K89qsfwjEGsZJWZQw5hka65NrcWnrVV0lfC6GoZLcSySROjeI2uytbzmZuhGW+Zg06ltqDHMOjDSaZzy2J0TmOy5ZemxzZS7zH25wbj5vavP8ADQ01DnX2b8u0lc9IpHXYphFLRzQ0pM8szcpJuTxykkgAAE30XbBdcToW+jTwfyL/ABUOxfFoHQNijL87XSuLnRNaZA592XymzcrdLd9lMsBbfGqdvowReymb+aoT8uINMyS7GTX/ABC0+jXZxDqYVcSLgLleizkRERERERERFwURUBWMtjNYOts34VXwVl49Fk2glb9ID/ujVayMsSOoke2y9OjTRzxsb/IeCuzuYhnYuFmYXhclQ/m4xc73EmzWt4ucTuCx6andI9sbBd7yGtHWSbALeY7WCBpoIT0Gn5943yycRf0G7rK/GiuDhDh9Y9wGs+A0ntVNrRSrrLl5oafo2NXKN5JLKcHst0n9+5cDbCUaRxUsY6m07D7XXKxNm8KZUzcy9zmEtJaWgHUakG/YtliuAUdPJzck8+awd0YWEWO7zuxUnerNieii1e+lcw45a6AUHYAp1cRVuQWK7aMP/e01M/tbGYn/AHoyPaCuooYZtYC4P+hkI5w/YeLNk+yQHdV1nUWy1PUXFPVXeBfJLEWG3XoTp3XWkxDD5IJDHIMrhY6G4I3gg8R2qxBfBc4sguLXD3TUf6nRtFN6gcQzcKhdCy3dwP8AfELs1ZDqkSgud5YsJD6Q3Nl+0DYO6xYrDcS0kHeDZacKISKOv9/flZeb4eWJq9Xu0PcrW2ZZfHfsxAeqBg+KqiBmd7W+k4N9ZA+Kt/YtufG6lw8ljXD1FjB+ErD6YNYsMbHcSxaXR2TIx+VWqiIvJUERERERERERERFSvKpDzGL01RweG3Pc7KfYVXO0dLzdVMzhnJHc7pD3q5OXHCM9IyoA6UL9fsu099lVe1becbT1Y3SR5HfbZofZ7lGTdgmKa6jt6w4VV6L7cs12rJcbGEMkmquNNA+Rv/sNmM9rrrQF19TqTvPWd59q3mzpvBXMG804cO5srCfYVoVpQhWNFdpyHZSvMlUjYKRbDj9sYeGV+vblW42twGaaozMEZaWNHSljYbjscQeKimC0D55hExwY4gkEkgaC/DVemM08rZMlRrIGixzB3R83Xq9Sy3wyJwPxgOw0sTpvkQtTC2IKwu45aLKS4Ps+6jcKqpcGiMHSMOedRbUtFrarRbU48KqYPa0tY1uVt/KOpJJ6t+5bTZfbAxAQzkmPcHHUtHUetnuXptPsgLGophdh6TmN1sN+ZnW3s4cNF5y7xDnC6a6xqGu93dsO8nlWtHa/CNwUShksezUHuOi9J9Q13W32jRY695T0WDsPvX0TjRw+9BVaHm1+7xHmVsdloc9XCDua8PPc0F5/CrS5FwZJKypPnOAHiXPPvCrLAfm4aip4hnNM+0/f6mg+tXdyS4RzOHRkjpSkyHuOjfYFhTbvSTJGqg7va8QrkP8A85Vx+I0U1REU1QREREREREREREWux/CW1NNLTu3SMLfG2h9a+e6Cic+Kow1+k0Ti+IHfnbvaO8fiX0oVTXKxgjqSrjxOEaOIz23Zh194VaMCCHNvlTeLeXar8o4OxQXe9zVa7P4g2Gdr3/unAslHHm3tyv8AEA38Fj4nh7oJXQu1LToRuc06teOxzSD4rabVYe0PbVRfuKjpC25r972dmvS8T1LxiqWTxNhlcGOjFopTua29+ak483e+V/mk2Oh014cRsSkdtnCh2fUGoP0VNzXNJabhYdHXujOdjnMfa2Ztr28dy612JSSkGR7nkbi61x6kkw2VsgiLHc47yWgXzX3ZSLhwPAi4Ur2O2CfM9/ymGZrGgBoN4ruJ1NyL5QAd3EhdiMhNGN2fYCad1V6iYdXEAAdefKtOChrHDcfYtlh20MsAyxyvDfRIaWjuDr28FJtsOT0xFjqWGVzTcODXGWx0LXbgQ3eNeIUJqqR8b3RvaWPabOa4EOB6iFxrIUZlDY50IHiF10yTSoBplp8CvWsrJJ5C95zPdxs0dnmgBdJzd1hw0CN6Av5x9gW12cpGguq5R81DqAfPk8xvbrqV18VsFmPQ0UA1m2XIIWE+wOs457NniexbWLB3SSUuFs8ouD5uxzrE/db719GUlO2NjY2izWtDR3AWCq3kb2ec8yYnMLvkJEd+q/ScPd4K1wsiCDm51/G548l6zbgCITbN5oiIrCooiIiIiIiIiIiItfjuDR1UD6eQXa8W7jwPgtgi44BwoV0Eg1C+cfkBpZZcKq7iJ56D/Rd5kg/vietRfEsOkp5XRP0c3iNzgdzh1tP97l9D8oewzK+G7QBOwXY7r+qexU8xgnHyCr+bqYriGR34HdbT/wA9/lBjGWecWbTf/ofyHbv0Xt9aZjZ1xca1rNj8SiiqmyTEhjWkN35WkkAn6osXa9ZVg7d7QNp3QiIytazOc0Rc24cwZI+cIy2dcOO/RvWqurcNfBKY5WEOaRmbfyh2Hi0jcR1q0XbeUElGWy3ddpbzRaC+9rNAadNNOlu0B7FdmGDEIjQSHClRmNltdb2VODEDXAkVpossfk42jdO6oFRncXZcr3Z3NygOvGXWyt9LW3FQnbfFIZ6nPCbgMDC62jiCbEdYDbC/Yp3Dt/QQ0bWwhzC1obzdmh+awzaN0N9ele2qq6CjdUTFsTNXuJa0bmi99/ULjVcgNbiL3igaLnIbb6BS9lKNExPLgKbPvkuMMw188gjZvO88Gji49gUtwvBfl9THQU9xSw6vf1+k89p3BYkdOQRh1GOcmkNppBx+qDwYFeOw2x0eH04jFjI7WR/W7q7gqcaMZl4pk0W8/IdqtNHqrMTuueC3lBRMijbEwWYwBrQOoLIRF6gACgWaTVERF1ERERERERERERERERFwQoXt9yeR1zedZZtQ0dF3pdhU1XFlBzA5ThxHQ3YmnNfPElQD+w4k1zHs0jmt04/Hzmf3pvWjxvZuWnsXWfE7yJWaxu6tfNPYfavoTarYunrmZZG2ePJePKBVTYhgmIYSXAt5+kdo4EZoyOot4HuXnBjRZQ0bm34TbsOg7LHitFzYM5n1X8Cobhezks9y2zYm+XI/RjfHiewexbmlBefkOHMLnP0klt03+PmsC3WE7P1uKuFmiCjbuAblYB2N849qt3ZrZKnoo8kTRm855HSd3lRixok072shqFhvOk7LBMMKUF8T+AWq2B5P48PjzGz6hw6b+r6o7FMERe7WhoyWc97nuxOuiIikoIiIiIiIiIiIiIiIiIiIiIiIiIukkQcCCLg7wdy7ohFUXSOENAaAABuAFgF3REAoiIiIiIiIiIiIiIiIi//Z">
            <a:extLst>
              <a:ext uri="{FF2B5EF4-FFF2-40B4-BE49-F238E27FC236}">
                <a16:creationId xmlns:a16="http://schemas.microsoft.com/office/drawing/2014/main" id="{AA2071EE-330B-4A74-A2AC-683CCE52C912}"/>
              </a:ext>
            </a:extLst>
          </p:cNvPr>
          <p:cNvSpPr>
            <a:spLocks noChangeAspect="1" noChangeArrowheads="1"/>
          </p:cNvSpPr>
          <p:nvPr/>
        </p:nvSpPr>
        <p:spPr bwMode="auto">
          <a:xfrm>
            <a:off x="117475" y="-722313"/>
            <a:ext cx="1524000" cy="148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4" name="AutoShape 28" descr="data:image/jpg;base64,/9j/4AAQSkZJRgABAQAAAQABAAD/2wCEAAkGBhEQERMREBIVFRQTFxoWEhUXFxYUGBcZGRYYFRcYFRgXGyYfGRkjGhYWHzAiIycpLSwtFx4xNTA2NScsLykBCQoKDgwOGg8PGikkHiQpKSwtLCwsLCwsLSwqLCwpLCoqLCwpLCwsLCopLCw0LCwpLCksLDQtLCksLCksLCwsLP/AABEIAOEA4QMBIgACEQEDEQH/xAAcAAEAAgIDAQAAAAAAAAAAAAAABgcEBQECAwj/xABNEAABAwIDBAUGCwUECQUAAAABAAIDBBEFITEGEkFRBxMiMmEUQlJxgZEVI2JygpKhscHR0hZTVJPhGCRDoggzNFVjg5SjshdEc9Pw/8QAGQEBAAMBAQAAAAAAAAAAAAAAAAIDBAEF/8QALxEAAgIBAwMCBAUFAQAAAAAAAAECAxESITEEQVETIjJhcbFCgcHR8DM0kaHxFP/aAAwDAQACEQMRAD8AvFERAEREARa6r2jpIXmOWpgY8Wu18sbHC4uLhzgRkQfavH9r6D+Npv58X6kBt0Wo/a+g/jab+fF+pP2voP42m/nxfqQG3Raj9r6D+Npv58X6lmUGLwVG91E0Uu7be6t7JLXva+6Ta9j7kBloiIAiIgCLglN8c0Byi43xzQFAcoiIAiIgCIiAIiIAiIgCIiAIiIAsbEq9lPFJNKbMja57z4NFz7clkqsenLHHspmUcQcXTnek3QTaNhvY29J9vY1yAgmE4TBiDa3FsUfMyIyhrBEWb7nuNyxu+0ghrSwZW0J4LjyDZ395iXup/wBKycP28giooaObCTLHB2iXyuaHPNy6QgQ2BJceJsDZbjDMSw2ooausOExQtgAZETI6TrJXDJoG63IXaTnoVfV6b2knn5FNnqLeLWCPeQbO/vMS91P+lPINnf3mJe6n/SpD0Q7FQ1TJqiqibJHcRxtcMt4dp7ss+LRy1WHtviNFT1fktDQ0ztzsyOe1zgZCe62zxYN0PiTyWn0atbgk3gz+rZp1No1m1Gy+FQYcytp31W9M/q6dszoW726e28tay5aACNRnbmszo96UKLC6XqTBI+R7y+V7THYnRoFzewaB7S48VY23GNx4Xh8QZFF1nZihjLQ5jbAF5A13QB7y3mtd0fbTmrgqqqtigZFBazmxBoyaXPuTe9hu5fKWR1Nxc1waVYk9L5MH+0HR/wAPN9aP9Sf2g6P+Hm+tH+pa/A+kOesrWxMgpo4C5znF0YJZCy7nFzr23t0a21K9KHa7Ea3yiaipaQwwuPfY0ODbFzb3Iud0Kb6aa5wRV8HwbMdPlD1ZcIZ9/LsWZnzIcHWyWP8A2g6P+Hm+tH+aw8DqqHE4JK/EKaON1A9sjpImBrZxYlscjTffO8G5Hm0aEg++x23ktXLUPmp6dsEEMk7t2MA5dxheTa5zztnulRdE1nPYkrovHzIxWS/tLiL3ucaemggLi5wa/q2NzJIyF3PJOug8Fh/shgn+9n/9HJ+S8tkekCGigqIpaLyg1TrzOM3V7zeDN0RnK5cdc94qRYxU0D8J8rbh0VPLUPMVMN8yGzT25dG2As4aHO3NKYwm9Lzn5C2UorKxg0X7IYJ/vZ//AEcn5LKg2UEMclXguJulkph1ksYY+nfuDMuDT32jO4ItlzW/2W2WpIcIlrq+Fry4OdEHXB3bbsbWkEG7nZ+0Ly6GdnzJ5XUPO7GYnU9/F9nPIJ9EBv1vBXTprUZNN7FMbZuUU8bmXhn+kDCImCpgeZQLSFhYGkjiATcX1ssr+0HR/wAPN9aP81hYTtx12IQ0NDTwCl32xxkx7zzGwdp9yR5rXOz4arcYbtU6XGZKAw04gYZBfqxvdhl83ad6/BVOia58ZLldB8ecGJ/aDo/4eb60f5oP9IKk4U031o/zXvFte6tr3w0MVO2kgF56iSMOAa2+88G4ABtZvOxOmld7fbaRYhVNa1pZRwus3q2tD5Bo6SxsLkZNB0B8SFXKDjsycZqXBdexW24xRr5I6eWONmXWPLbOdxa2xzsNT4hSdUVH00vghZBQUMcUcbd1oe90mXA5BuepNybkrQ4n0sYtLkanqweETGMyPiQXD1ghNEsZxsNUc4yfSMkgaCXEADUnID2rWs2oo3SiBlRE+V2kbHB7rc7NuQBxOg4r5swnD6/F6gQtklmee8+R73tY3Tee5xNm/foF9B7FbC0+FxbkQ3pHW62UgBzz4DzW8mj7TmoEiSIiIAiIgCIiALiy5QlAVp037RGKlZRxX6yrdZwGvVtIuB85xa3xFwoZtjAaaGiwaHtPYBJOG579RKcm5a23j9ZvJZ1FXMxPGqjEJjekw9pe3kWx3EQF/Sfvyey3JOjuHy3EKjE6ogMg3pnud3WvcDujPgxgJ8N1q1dMsZsfb7me95xBd/sTPaDFWYFhcVPEQZi3q4uN3ntSS25Akn1lo4qusB2ZLcWo6aS5kG7NU37VnWM5afU0Mab+cTzWVVVGI4rWHEKWm62OB+7C1xj3WBubd5r3jtZh58SOQXnsltA9smIYtMQZWx7rLZAyzENYAOVmX9TStUIuEX5fP1fBmlJSkvC4+iHStjZrK6RjDeKjbuXztvXAefrlrPWPFayoxgtw6Ohg0O9U1jhoSXARMPqAjv8AKLRqCvOrozBhrJX36yumLr8TFCDr86V+99AeC96zAXxNpsPaP71VOZJOOLA7swRHkQC57gbd4clfHSoqPj9OWVPU5N+f1OKH+54ZLNpLXuMEWtxAyxmcPnO3Wez1raUW1cTMKGG0TJX1VSfjiG6lxG+G2JLuyAwZDLNZFJSQVuKNjG75DhsdnE2LTHB3nO4EPkuTrcX5lbd+2HkuHOqm0tPTTVjnNoWRRCN/VcJZTfM2IIGly3nlROabUcZb3/bJbGDw3nCW37kbfREtZhbXWjpg+pxJ7M+21u89otruNAjHNx8AvDCneT4JiE9gHVUkdMzXTvvA+i53uXjV0mJYbSTRzQCKKrIbJI4sc91ruDQWvJAycdOJXbbg+T4XhdJmC9r6qQaXLz2N4cwHkA8go9RLFbSfL/6SoWZ/REOwfC31U8VPF35XhjfC5zJ8ALk+AKn21sBrcQhwyjt1dK0U8V77t2tvI91gbAWtfPueKw+jiIUkFXizwPiW9TSg+dNINRn5oLfY53JbDotxqhpJJ6qtmtKRuxgte5xv2nu7LSLkgDhx5qnpouKdiXHH1Leokm1Bv6mj2swCqw+SKGrkEw3Q9sbZZHN3QS21nAFt7EAgc7aKwttsRbDT0+D4dGGSVIaHMbfsMfqHE53cb3cc7BxOqhs+LtrsQmxGdp8mgIfuniG5QQ8t57gCRy3zwuu9HNi0TpMZEAcJGucZn9W5rWuIbdjd+4tYNGWmS1yi5adWMr/GWZotLOnv9jcdFmCsGLTlnaZSMexrjqXX6ouHrtJ7HKO1tJU1GL1cNL/rJp54ydAGGRwfvHg3dGZ5ZcVK+japGH4VWYg/Vzt2MHziwBrLHxkeQfmrQ4dVvocLqa9zj5TXvMEDrneDbl00gOuZ3s+bW8VCVjg5zfyX5kow1KMV9TE2zxyKmh+CMPddjT/fZhkZ5Rq35jSLewDQZw9jAF1gjsPEriae2Q1UqoqqPqWcs5ZJ2S9OHCOZZretbXY/YupxSbchFmNt1szgd1g/Fx4NH2DNZ2wXR3Pikm9nHTtNpJSNTxZHfvP+wceR+isFwSCjhbBTsDI2aAak8XOOrnHiSsF10rXvwbKqVWvmY2zGy1Ph0Agp22Gr3nvyO4ueeJ+waBbdEVBcEREAREQBERAFDelfaXyLDpC11pJ/iYuY3gd5w9TA4352UyWNWYbDNbroo5N2+7vsa+17XtvA20HuQFAbLbV4XBhz6KpZV70z9+d0IiAIafi2Bzn33QGgnIZk8FtYttsDZRuoWRV7Ynv35COoD3nLJzus7uTcrcAuelvGqbrPIqSGFojN53sjjBLtRGCBew1PjlwK7dGGwkcjfhCtYDCz/UsIBEjgbbxB1aDkBxPgM9aqlGvU5YXgzOyMrNKWfme2G9KeGQRmljiqm0ohMbQBEZHPkLute89ba9t2xz1doLLUjaDZ/qPJxHiIYX9YbGC5cG7jbnf0AvYc3FTusooJHF3k8LRwAijyH1cyvD4Ip/3EX8tn6VQpyXDLXGL7Eeq+kDApZKWR9PWf3RobCzdh3LNzbvN63PMD3Lq3b/BBVyVvV15nkDhvHqCGb7dy7B1mRDbgcrlSP4Ip/wBxF/LZ+SfBFP8AuIv5bP0pql5GmPgh0O2ODQwvp6eOsEdRIw1bniJz3RMu4xtIkHeOR0sHvN72Cz8S6QMEnqY6qSGtc+ENEUZEAiaGZtAaJMhfP/8AWUi+CKf9xF/LZ+SfBFP+4i/ls/SmqWc53O4jjGCNYx0jYXiEMDK9taXx7znCIQtZvvtvAXkza3utJANtcyVDdvtpo6+qEsLXNhjijiia+wcGsBJuGkjvOdodAFPtqK6koYt90EJkdcRM6tnaPM5ZNHE+ziu3Rb0b9c74RxCMHf7UEJaA03/xHMtbd9FtrceSi28YySSWcmjp9rcGdQU1FOyttD239WIGh8rgd9xvJci5dbRY8eJ7OAgmHEXW4Ew2PgbSA+4q9f2ao/4WD+VH+lP2ao/4WD+VH+lSjbOKwmRdcZPLRTuJbZ4BPFFB5PWxxREuEcQhYHONhvPJlJc62Vyb5lZNV0qYbU08tLURVTIS5ohZD1Q3Yow3cBJk1JaSRmLWF8rq2f2ao/4WD+VH+laDbGsw3DYeskpYHPdcRRCKMOe76uTRxPD1kAk5yaSYahFNsr2p22wOSjioTHXiGJxe0N6gFziXG7z1mebjyUW212mirpKeOlY9lLTRCOFj7B3Dfc7dcRc2aL3ztmtbidcaiV0r2sBce6xjWNaOAa0DIAe3nmtdLMBk32lbJUutKVkvngyxt1tqEfzO009shqpp0cdF8mIkTz3jpQddHSkHMR8m8C72DO9tn0Z9Ezqrdq65pbBrHEbh0vIu4tj+13q1vOKNrAGtAa1oAa0CwAGQAA0AWS22VryzTXWq1hHnQ0McEbYoWBkbBusa0WAHgvdabGNsqGj/ANoqomH0d7ef9Rt3H3L3wPGxVs61kcjIz/q3SN3C8Z9prCbhulibXvoqiw2SIiAIiIAiIgCIiAKP7c7SjD6OScW3z2IQeMjr7vrAzcfBqkCo3pqx4zVjaZp7FO3tD/iPAcb+pu6Paeav6ev1JpFN09EGyM7H7OvxOtbESSCTJO++YZe7jf0nE2Hi5XPitQ3swxANihAaxoyGQtl4DQf1Wi6N8J8iw01BFpas3bzEYuGfZvO+kFmq3qbNc8LhFfT16Y5fLCIizF4REQBa/HMajpIXSynTJrRq53Brfz4LIxCvjgjdLK7dYwXJ/AcydAFFtk9m5ceqfK6oFtFESGMuRv2PcB/83eweHGzqRkdH+xkmKz/CeIC8IPxER7r905ZH/CafrG98r3ukBdYomsaGsAa1oAa0AAAAWAAGgAXdRJBEWj2t2tgw6Ayym7jlFGO893IchzPD3A9ScnhHG0llnXa/a+HDYOtl7T3XEUY1e78GjieHrIB+dsex6atmdPUO3nu0GjWgaNYODR/U5lc7QbQTV0zp6h13HQDJrGjRrBwaP6nNaaWUuybovVhCPTxy95HmzlK+WFshNPwHvUp2MOF0tqrEHmZ4zipY279iD3pibMvxDCfE8hFG0x9SPjDdTc8ljsjbZ757I11yrh7Y7lpYv0/TuuKSmZGODpSZDr6Ld0DLhcqFYltvide4RvqJXl5DWxR9gEk5AMjA3jfS9yo81tzYK8+g7BKTyd1S1l6kPdG97s90WBAjy7ILSLnU558Fn0S06uxfqWdPc8+jvodbBu1OIND5bhzIci1h1vJwe+/DQePC1kRROhERAEREAREQBERAdJ5QxrnOyDQST4AXP2L5gcX4hXfKqp/Gw6yT32APsAX0Ht9XdThtW+9j1TmtPyn9hv2uCpjokohJikJ4RtfJ7mFo/wDJeh0vthKZi6n3TjAtjHS1pZCzJkLA1o9gt/lAWsWRiEu9LI7m4/fZY6xGoIiIAuk87WNc95DWtBLicgANSV2JtqoaY5seqvJKZxbSREGomGjs8rc9OyOPeOQXDqOMKwuXaGr86Oggd2iMi88h8sj6rTzOd3UNDHBGyKFgZGwBrGtFgAOAXjg+Dw0kLIIGBkbBZo+8k8XE5k8VmqJIIi6SuIaS0XNshe1zwBPBAajaramHDoDNMbnSOMHtSO5N/E8AvnbaPaOevndPO65OTWjusbwa0cvv1Vv13RdLXzmoxKqJOjYoRZrG8Gtc+/HU7ueqzK/BsIwWAzup2bwyZvfGyPdrutL755X5DMrfTOurjeTMVsJ2c7IoaSgkDBI6NwjcbNcWkNceTScnH1XsvFbbabaafEJzNOfBjB3Y28Gt/E8fu0c09sh716ErFCOqZijW5y0wOZprZDVbDZzZaauf2ezGD25SMh4N9J3h71ttktgX1Npqi7IdWt0dJ6vRb46nhzVo01MyJjWRtDWtFmtAsAF5Ft0rXvwepXVGtYXJo9ptjKeLBb08YD6eQPkfa73g9hxcfU5p5DdNlg9B+KllXLTk5TR7wHyozl/le5T2lpuvpqynIuJInADS5LXD77KnOjyt6nE6RxvnKIz/AMwGP73D3LRT76ZQ8Ge322xkfSqIi883BERAEREAREQBERAQ3pckthU49J0Q/wC8w/goB0HM/vsx5QG3tkYp/wBLkd8KnPJ0R/7zB+KgHQa7++zjnAfskYvQq/t5GKz+vEmJN8+a4Qi2XJFiNQRFGNocWmnmbhtBnUS5SPGkTeJJGhtmTwHiQuHTHxWpnxSp+DKE9n/3U2rWtB7QuOA0+UchxKtvZrZuDD6dtPTts1ubnHvPcdXvPFxt7LADIBY2xux8GGU4hhzcc5pD3pHczyA0A4DxuTvlEkERYdJjEEz3RxSse5gBeGODt25IG8RkDkcvBAZiItfjuOw0ULp6h26xvvceDWji48l1Jt4RxvG7Om0W0MNDA6ed1mjJrfOe7g1o4k/1XzptVtVNiM5mmNgMo4wezG3kOZ5nj7rem2O2E2JTGWXssbcRR37LG/i48T+C0VFRS1UghgaXOP3cS48Gr0oRj00dUviMEpS6iWmPB4ueXEMYCSTYAC5JPAAaqwdkejwR7s1YA5+rYtWt5F/pO8NB48MzA8FosLbvzzR9fbtOc4XbfzWN1A8bXP2JX9J1JHlGJJT4Dcb73Z/5VhssdjzI1wgoLESXoong2NV9f22RspoP3hBke7/4w6w9pBHrUqY2wAuT4nU+u2SgTNzsyfjj4sP3tVD4W/qq6Ij/AA6hhH0ZR+SvjZgfHH5h+9qobDGdbXRAayVDAPpSj81v6P8AH9P3MfVfhPqMIgRecbgiIgCIiAIiIAiIgI90gUXXYbVssSeqLmgc2Wkb9rQqc6I6wR4pCL5SNez2lpcP/FfQFRCHscx2jgWn1EWP2L5hic/D60HzqWfPM59XJYi/IgEeor0Ol90JwMXU+2cZl0V8W7K9vJx++68Fs8eaHOZMzNsrA5p55D8N1RDavahlDFfJ0r7iJnP5Tvkj7dPVhNZ02kx17HMpKQb9XPlG0Z7gPnu4DiRfkScgpjsfspTYPTl88rOuk7VTUSODQTqQHPOTAT7TmcyqHwXHMQ62WSk3zNNlJKxgdJY+aHkHqxkNLHIZ2AC20ewWIVbusq5bE53le6V+fIAm3tIXOSXBa2M9M2GU9wyR07hwibcfXdZvtBKg+LdO9XMSyjp2R3yBdeZ+uRsLNHqsfWu+HdGVJHnKXzHxO433Nz+1dJg6om+DMIjYxxuKmZjd1sTdHDeGfgfHIZ3tzAyR/DXYrjtR5O+olcAby7xLYo231cxtmk3yAIuSr+2a2agw+nbT07bNGbnHvPcdXvPFx/IDILy2T2Ugw2nbBAPGR5tvSO4ud+A4BZ2LYrFSxPnncGsYLkn7ABxJ0ARLOwbOuNY1DRwvnndusYPaTwa0cXHgF87babaS4lN1knZiZcQxXyYOZ5vPE+wZL02322lxKbeddsLCepjvoPSdzeeJ4aBR2ekc3dL2OG8Lt3gQCObb6jxC9ejp/TWp/F9jzLr9bx2MKSUu00WRT1U7GFjHuY05uDTuX+dbM+orlzg0LMwTZ+orn7sTbMB7bz3W+vmfAf1We6uMXmyWX4LqpyksQWEaqKnc94YwF7nGzQ0EknkBxVjbLdHDWWlrAHO1EWrW/PPnHw09akWz2ysFE34sbzyO3I7vHwHot8B7VuViwa8nAFsguURdOGwo6nqKerqCQBHE4g8iGuP4BU10fUZmxKkaeEoef+XeX72Ae1WV0g4h5NhBjvZ9W8NHPdvvO9m60D6ajXQhhZkrJZyMoY7Xy70hsP8AK1/uW2j20zmZLfdbGJeKIi883BERAEREAREQBERAFRPTRgRhrRUNHYqW3J+WwBrv8u4ff4q9lHNv9mfhCikiaPjG/GQ/PaDYeG8CW/SV/T2enNMpvhrg0Rbo8xXy3DOpOctGd0cyzMs/y3b62DmsOTZSmfKZpmGWQ8ZDvADgGtyaAPV61AtiNpXYbWNldcMPxc7bZ7pOeXpNIv7COKuPFqRrSJIyDFKN5jhmMxfI8rG48FZ1NeieezK6LNUcd0a6KJrQGtAa0aAAAD1AZBdkUUx3HJqicYdhw3p35SPGkY87tcCOLuGgzOWY0HOL4tPWT/B2G5yuymmvZsTfO7Q0I4n2DPSztj9kIMMpxDCLk5yyEdqR3M8hyHAe0nV7PYRQYDTbss0bHuG9LK8hrpCPRBz3RfJov77rpR9J8FXUCmw+KSofq6S3VQsaDYve9w3rcrNN7gBRJE0Wg2g2Mgr3tNU6V7GdyEP3IweLzugOc7hmbW4LfKsOkLpYbDv0tA4OkzbJMM2x8xHwc/x0HidLaozlL2Fdkoxj7jttXj2G4KOqoqaE1Wo7Id1Vxk6Rx7V+TQbnjYa03imLSTSOlmeZJHm7icyeA9Q4AD2JTU81VLuQtdJI43cddTm5zjoPEqyNl9hIqW0ktpZtbnusPyAePyjnystUrVUtMN33ZmVbs3nsvBG9mejySe01ZdkerY9HuHyvQb9vq1VkU1KyJgZG0Na3JrQLAL1RY223lmrjZBERAF70NKZZGsHE5+A4n3LwXrj2NDCqJ05t5RN2Kdp1BI1I5DvH6I4rqTk8I42kssr7pe2gFRW9RGfi6UdWORec3n2Wa36J5qyOiTAfJsPY9ws+oPWu+aQBGPqgH6Sp/YjZt+I1rI3XLAesqHH0Abuuebibe08ivpRjQAABYDIBbOqahBVL8zN06c5OxnKIi882hERAEREAREQBERAEREBSvTBsQYZDXQN+LkPx4A7jzlv/ADXcflfOXPRftqzd+Dax1o3G1M8+a4nuE8LnNp5m3EK46ukZKx0cjQ5jwWuacwQciCvnzpB2Ckw2XeZd1NIfi38Wn0Hn0hwPEeN16FM1bD0p89jDbB1S9SPHc3HSLtb5I59HTvBlGUkjT3ByHJ9tfR9aguB4tXRseyi6xvWZyPiZ23ADQygXDRmbAganVS3o5xDC7mCvp4g95+LqXjezvez98kMN9HAAcDzOZtlVy1FT8EYdaRxNpnMybYatJ0a0DvH6OehyWVyreJGquyM1mJX+DYNU4jUtii3pJZDdz3EusBq+RxubDn6gvpHZLZSnwml6thF7b08zrAvIGbnHg0C9hoB7SsLZnZukwKkc6R7QbA1E7si48A0a7t8mtHPmVVe3fSPPiT/J4A9sBNmRN78pvkZAPeG6D16K6nPd7LyJ2adlz4Nt0idLJnDqehcWw6STZtdJ4M4tZ46nwGsN2d2QmrSHG8cHpkZu8GDj69PWpFs10dgWmrbOdq2HVrfnnzj4ac7qdNaBkMgNFbO1JaIbL/bK4176p7v7GHhGDQ0sfVwsDRxOrnHm48Ss1EVBaEREARFnughpYjU1zxHG3Rp1ceAtqSfRGZQCmjjhjdV1RDIYxvZ+dysOOeQHEqmtrtp5cUquss7dvuU8QzLQTYCw1e42v4m3ALJ2427lxKQNAMdOw/FRD3Bz7autw0Gg5mwOizo5NPu1tWz40i8MbhnGD5zhweRw4DxOXoQiunjrnz2RinJ3y0R4JH0dbGjDqYB4HXy2dMcjY8GA8m/aSSpWiLzpScnlm6MVFYQREUSQREQBERAEREAREQBERAF4V1DHPG6KVgex4s5rhcEL3Wh2t2l8jja2JnW1M53KWAavfxJ5RtGbjkAOIugKV202ENPXMo6J/XPnzZF58QP7w6Wtc7x4AkjnZOCYTRbN0ZkncDM8fGOHfldqI4gfNH9SsB1VT4BE+oq3ioxKq7UhvmSfNb6EIIAvbtWFhkA3QxbAYnjW/WVsvUbzfiGOab21A3L/ABUfvcb3IWlt2YlY9v5/MlGFDKrW5qKvEq/aOr6qPdYxmbWF1o4hpvHjI+19BfXQXUxwfYRuHDuF0h70xF7+DSMmt8Peq5xzYquw515YnNa09mWO7meBD290+uxWzwXpZxGnADpBOzlKN4/XBDj7SVpn08ppaGseDPC6MG1JPPksRFpKXpiopP8AaqJzDfN0Za8eJPcPsz9a2MW3mCP/AMSVnzmP/AFZXRYuYs0K2D7mUi8ztfggz8qcfAMk/QsSbpIwaO+62eU8BukX9riAuKqb/Czrsgu6NgBfILPpcDlfmRuN1Jdl9mqhVd02btxRUbGcnyG504tZbP6RULxrbKvrzuzTPcDpEzssP0G9723V0OksfOxVLqYLjcs/G+kGgw67ae1VUC4uD2GHxeMteDbnxCq3FsbrMVnHWF0sjjaKJgNm34RsGnr15lSDZrohraoh048mi5vHxhHyY9R9K3qVw7MbGUmHNtTs7RFnyO7T3es8B4Cw8Fbrqo+HeRXosu+LZEU6PuiptKW1FYGvn1YzvNi8Twc/x0HDmrHRFgnZKx5kbIQUFhBERQJhERAEREAREQBERAEREARFwSgMTFcTZTxmR9ybhrGNzdI891jBxcT+JOQKr+txeSCocIoxVYvO2xa3tRUcXms3tA0XuSbbxzNhuhbepfUV8p8lO41t2Gq7zYm6PbSjSSc2s6Tut7oubkyHZ/ZqnoYyyBtt43ke470kjvSkec3HM+/JSWFuyLy+CObKdG7YZPLK9/lNY47xe7NkZ/4YOpHpEZcAFN0RcbbeWdSS2Rw5oOR46qM4z0bYdVXL6drHnz4iYj6yG9lxy84FSdF2MnHdM44qXKKqr+geI3MFU9vISMD/ALWlq01T0F1gPxc8Dhzd1kZ9wa771dyK9dVau5S+mrfYov8A9DsQ/eU315f/AKlm0vQRUEDraqJp4hrHv9xJb9yudFL/ANlvk4ulrK4w3oPo2G80ssuelxG0+B3c/cQpng+zFJRi1NBHH8oC7j63m7j7StoiolbOfxMtjXGPCCIirLAiIgCIiAIiIAiIgCIiAIiIAiIgCwaygM53ZDaLiwGxk8HkeZ8ka8crhZyIDrHGGgNaAABYACwAGQAA0C7IiAIiIAiIgCIiAIiIAiIgCIiAIiIAiIgCIiAIiIAiIgCIiAIiIAiIgCIiAIiIAiIgCIiAIiIAiIgCIiAIiIAiIgCIiAIiIAiIgCIiAIiIAiIgCIiAIiIAiIgCIiAIiIAiIgCIiAIiIAiIgCIiAIiIAiIgCIiA/9k=">
            <a:extLst>
              <a:ext uri="{FF2B5EF4-FFF2-40B4-BE49-F238E27FC236}">
                <a16:creationId xmlns:a16="http://schemas.microsoft.com/office/drawing/2014/main" id="{5A05E5B9-3676-451F-8EAD-2E0C0D695DBA}"/>
              </a:ext>
            </a:extLst>
          </p:cNvPr>
          <p:cNvSpPr>
            <a:spLocks noChangeAspect="1" noChangeArrowheads="1"/>
          </p:cNvSpPr>
          <p:nvPr/>
        </p:nvSpPr>
        <p:spPr bwMode="auto">
          <a:xfrm>
            <a:off x="117475"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15" name="Picture 14" descr="Image result for orioles league of their own">
            <a:extLst>
              <a:ext uri="{FF2B5EF4-FFF2-40B4-BE49-F238E27FC236}">
                <a16:creationId xmlns:a16="http://schemas.microsoft.com/office/drawing/2014/main" id="{14A8A006-B56B-DD45-A7BB-B6B2124B4D0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24162" y="4464761"/>
            <a:ext cx="3657600" cy="2048998"/>
          </a:xfrm>
          <a:prstGeom prst="rect">
            <a:avLst/>
          </a:prstGeom>
          <a:noFill/>
          <a:ln>
            <a:noFill/>
          </a:ln>
        </p:spPr>
      </p:pic>
    </p:spTree>
    <p:extLst>
      <p:ext uri="{BB962C8B-B14F-4D97-AF65-F5344CB8AC3E}">
        <p14:creationId xmlns:p14="http://schemas.microsoft.com/office/powerpoint/2010/main" val="31206547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63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5">
            <a:extLst>
              <a:ext uri="{FF2B5EF4-FFF2-40B4-BE49-F238E27FC236}">
                <a16:creationId xmlns:a16="http://schemas.microsoft.com/office/drawing/2014/main" id="{6DA41097-D4AB-429B-BAD8-13F75307D021}"/>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sp>
        <p:nvSpPr>
          <p:cNvPr id="122886" name="Rectangle 6">
            <a:extLst>
              <a:ext uri="{FF2B5EF4-FFF2-40B4-BE49-F238E27FC236}">
                <a16:creationId xmlns:a16="http://schemas.microsoft.com/office/drawing/2014/main" id="{416F798A-3E06-4788-903B-9A647B3A4BA4}"/>
              </a:ext>
            </a:extLst>
          </p:cNvPr>
          <p:cNvSpPr>
            <a:spLocks noChangeArrowheads="1"/>
          </p:cNvSpPr>
          <p:nvPr/>
        </p:nvSpPr>
        <p:spPr bwMode="auto">
          <a:xfrm>
            <a:off x="5105400" y="2362200"/>
            <a:ext cx="40386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Promotion Mix:</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Consists of any combination of advertising, sales promotion, publicity, direct marketing, and personal selling </a:t>
            </a:r>
          </a:p>
        </p:txBody>
      </p:sp>
      <p:sp>
        <p:nvSpPr>
          <p:cNvPr id="122887" name="Line 7">
            <a:extLst>
              <a:ext uri="{FF2B5EF4-FFF2-40B4-BE49-F238E27FC236}">
                <a16:creationId xmlns:a16="http://schemas.microsoft.com/office/drawing/2014/main" id="{E09F8D54-E300-41EB-ACF1-1D987436C99A}"/>
              </a:ext>
            </a:extLst>
          </p:cNvPr>
          <p:cNvSpPr>
            <a:spLocks noChangeShapeType="1"/>
          </p:cNvSpPr>
          <p:nvPr/>
        </p:nvSpPr>
        <p:spPr bwMode="auto">
          <a:xfrm>
            <a:off x="4572000" y="1828800"/>
            <a:ext cx="0" cy="4267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888" name="Rectangle 8">
            <a:extLst>
              <a:ext uri="{FF2B5EF4-FFF2-40B4-BE49-F238E27FC236}">
                <a16:creationId xmlns:a16="http://schemas.microsoft.com/office/drawing/2014/main" id="{6D484573-AC2B-4274-9ABB-F932DCBE05DB}"/>
              </a:ext>
            </a:extLst>
          </p:cNvPr>
          <p:cNvSpPr>
            <a:spLocks noChangeArrowheads="1"/>
          </p:cNvSpPr>
          <p:nvPr/>
        </p:nvSpPr>
        <p:spPr bwMode="auto">
          <a:xfrm>
            <a:off x="381000" y="3048000"/>
            <a:ext cx="3962400"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1600">
              <a:solidFill>
                <a:srgbClr val="000099"/>
              </a:solidFill>
              <a:latin typeface="Verdana" panose="020B0604030504040204" pitchFamily="34" charset="0"/>
            </a:endParaRPr>
          </a:p>
          <a:p>
            <a:pPr eaLnBrk="1" hangingPunct="1">
              <a:buFont typeface="Wingdings" panose="05000000000000000000" pitchFamily="2" charset="2"/>
              <a:buNone/>
            </a:pPr>
            <a:r>
              <a:rPr lang="en-US" altLang="en-US">
                <a:solidFill>
                  <a:srgbClr val="000099"/>
                </a:solidFill>
                <a:latin typeface="Verdana" panose="020B0604030504040204" pitchFamily="34" charset="0"/>
              </a:rPr>
              <a:t>The promotion mix can include trade shows and other exhibition events</a:t>
            </a:r>
          </a:p>
        </p:txBody>
      </p:sp>
      <p:grpSp>
        <p:nvGrpSpPr>
          <p:cNvPr id="21509" name="Group 9">
            <a:extLst>
              <a:ext uri="{FF2B5EF4-FFF2-40B4-BE49-F238E27FC236}">
                <a16:creationId xmlns:a16="http://schemas.microsoft.com/office/drawing/2014/main" id="{C4A3B55F-4A76-409E-A25D-3BA9CAB567A9}"/>
              </a:ext>
            </a:extLst>
          </p:cNvPr>
          <p:cNvGrpSpPr>
            <a:grpSpLocks/>
          </p:cNvGrpSpPr>
          <p:nvPr/>
        </p:nvGrpSpPr>
        <p:grpSpPr bwMode="auto">
          <a:xfrm>
            <a:off x="0" y="0"/>
            <a:ext cx="9144000" cy="976313"/>
            <a:chOff x="0" y="0"/>
            <a:chExt cx="5760" cy="615"/>
          </a:xfrm>
        </p:grpSpPr>
        <p:sp>
          <p:nvSpPr>
            <p:cNvPr id="21511" name="Text Box 10">
              <a:extLst>
                <a:ext uri="{FF2B5EF4-FFF2-40B4-BE49-F238E27FC236}">
                  <a16:creationId xmlns:a16="http://schemas.microsoft.com/office/drawing/2014/main" id="{6DD42A92-AB36-4EEC-8CFC-606CA7D6B47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21512" name="Text Box 11">
              <a:extLst>
                <a:ext uri="{FF2B5EF4-FFF2-40B4-BE49-F238E27FC236}">
                  <a16:creationId xmlns:a16="http://schemas.microsoft.com/office/drawing/2014/main" id="{26AB9D39-EBFD-46DA-9B60-C647706E6DD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21510" name="Text Box 12">
            <a:extLst>
              <a:ext uri="{FF2B5EF4-FFF2-40B4-BE49-F238E27FC236}">
                <a16:creationId xmlns:a16="http://schemas.microsoft.com/office/drawing/2014/main" id="{5058FA38-43AB-4442-BFB6-2A5A6280536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2886"/>
                                        </p:tgtEl>
                                        <p:attrNameLst>
                                          <p:attrName>style.visibility</p:attrName>
                                        </p:attrNameLst>
                                      </p:cBhvr>
                                      <p:to>
                                        <p:strVal val="visible"/>
                                      </p:to>
                                    </p:set>
                                    <p:anim calcmode="lin" valueType="num">
                                      <p:cBhvr additive="base">
                                        <p:cTn id="7" dur="500" fill="hold"/>
                                        <p:tgtEl>
                                          <p:spTgt spid="122886"/>
                                        </p:tgtEl>
                                        <p:attrNameLst>
                                          <p:attrName>ppt_x</p:attrName>
                                        </p:attrNameLst>
                                      </p:cBhvr>
                                      <p:tavLst>
                                        <p:tav tm="0">
                                          <p:val>
                                            <p:strVal val="1+#ppt_w/2"/>
                                          </p:val>
                                        </p:tav>
                                        <p:tav tm="100000">
                                          <p:val>
                                            <p:strVal val="#ppt_x"/>
                                          </p:val>
                                        </p:tav>
                                      </p:tavLst>
                                    </p:anim>
                                    <p:anim calcmode="lin" valueType="num">
                                      <p:cBhvr additive="base">
                                        <p:cTn id="8" dur="500" fill="hold"/>
                                        <p:tgtEl>
                                          <p:spTgt spid="122886"/>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22887"/>
                                        </p:tgtEl>
                                        <p:attrNameLst>
                                          <p:attrName>style.visibility</p:attrName>
                                        </p:attrNameLst>
                                      </p:cBhvr>
                                      <p:to>
                                        <p:strVal val="visible"/>
                                      </p:to>
                                    </p:set>
                                    <p:animEffect transition="in" filter="dissolve">
                                      <p:cBhvr>
                                        <p:cTn id="11" dur="500"/>
                                        <p:tgtEl>
                                          <p:spTgt spid="122887"/>
                                        </p:tgtEl>
                                      </p:cBhvr>
                                    </p:animEffect>
                                  </p:childTnLst>
                                </p:cTn>
                              </p:par>
                            </p:childTnLst>
                          </p:cTn>
                        </p:par>
                        <p:par>
                          <p:cTn id="12" fill="hold" nodeType="afterGroup">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122888"/>
                                        </p:tgtEl>
                                        <p:attrNameLst>
                                          <p:attrName>style.visibility</p:attrName>
                                        </p:attrNameLst>
                                      </p:cBhvr>
                                      <p:to>
                                        <p:strVal val="visible"/>
                                      </p:to>
                                    </p:set>
                                    <p:anim calcmode="lin" valueType="num">
                                      <p:cBhvr additive="base">
                                        <p:cTn id="15" dur="500" fill="hold"/>
                                        <p:tgtEl>
                                          <p:spTgt spid="122888"/>
                                        </p:tgtEl>
                                        <p:attrNameLst>
                                          <p:attrName>ppt_x</p:attrName>
                                        </p:attrNameLst>
                                      </p:cBhvr>
                                      <p:tavLst>
                                        <p:tav tm="0">
                                          <p:val>
                                            <p:strVal val="0-#ppt_w/2"/>
                                          </p:val>
                                        </p:tav>
                                        <p:tav tm="100000">
                                          <p:val>
                                            <p:strVal val="#ppt_x"/>
                                          </p:val>
                                        </p:tav>
                                      </p:tavLst>
                                    </p:anim>
                                    <p:anim calcmode="lin" valueType="num">
                                      <p:cBhvr additive="base">
                                        <p:cTn id="16" dur="500" fill="hold"/>
                                        <p:tgtEl>
                                          <p:spTgt spid="1228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6" grpId="0"/>
      <p:bldP spid="12288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a:extLst>
              <a:ext uri="{FF2B5EF4-FFF2-40B4-BE49-F238E27FC236}">
                <a16:creationId xmlns:a16="http://schemas.microsoft.com/office/drawing/2014/main" id="{08A690A7-48FF-424A-932E-37F4B4AF1F89}"/>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2466" name="Group 3">
            <a:extLst>
              <a:ext uri="{FF2B5EF4-FFF2-40B4-BE49-F238E27FC236}">
                <a16:creationId xmlns:a16="http://schemas.microsoft.com/office/drawing/2014/main" id="{6CCD3E56-ACC5-4DB5-BE89-40ECE5F7B98B}"/>
              </a:ext>
            </a:extLst>
          </p:cNvPr>
          <p:cNvGrpSpPr>
            <a:grpSpLocks/>
          </p:cNvGrpSpPr>
          <p:nvPr/>
        </p:nvGrpSpPr>
        <p:grpSpPr bwMode="auto">
          <a:xfrm>
            <a:off x="0" y="0"/>
            <a:ext cx="9144000" cy="976313"/>
            <a:chOff x="0" y="0"/>
            <a:chExt cx="5760" cy="615"/>
          </a:xfrm>
        </p:grpSpPr>
        <p:sp>
          <p:nvSpPr>
            <p:cNvPr id="62476" name="Text Box 4">
              <a:extLst>
                <a:ext uri="{FF2B5EF4-FFF2-40B4-BE49-F238E27FC236}">
                  <a16:creationId xmlns:a16="http://schemas.microsoft.com/office/drawing/2014/main" id="{118E4949-D6FC-4317-AA94-D86AA72E6E4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2477" name="Text Box 5">
              <a:extLst>
                <a:ext uri="{FF2B5EF4-FFF2-40B4-BE49-F238E27FC236}">
                  <a16:creationId xmlns:a16="http://schemas.microsoft.com/office/drawing/2014/main" id="{7969986A-D53C-4016-B825-BF796FD97E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2467" name="Text Box 6">
            <a:extLst>
              <a:ext uri="{FF2B5EF4-FFF2-40B4-BE49-F238E27FC236}">
                <a16:creationId xmlns:a16="http://schemas.microsoft.com/office/drawing/2014/main" id="{2E4DE099-F744-4D9D-A8F0-FF5B4CAD2CE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3175" name="Rectangle 7">
            <a:extLst>
              <a:ext uri="{FF2B5EF4-FFF2-40B4-BE49-F238E27FC236}">
                <a16:creationId xmlns:a16="http://schemas.microsoft.com/office/drawing/2014/main" id="{DEFC6CD1-B442-4CBF-A566-2803D5203B46}"/>
              </a:ext>
            </a:extLst>
          </p:cNvPr>
          <p:cNvSpPr>
            <a:spLocks noChangeArrowheads="1"/>
          </p:cNvSpPr>
          <p:nvPr/>
        </p:nvSpPr>
        <p:spPr bwMode="auto">
          <a:xfrm>
            <a:off x="304800" y="2493219"/>
            <a:ext cx="831171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2000" dirty="0">
                <a:latin typeface="Verdana" panose="020B0604030504040204" pitchFamily="34" charset="0"/>
                <a:ea typeface="Verdana" panose="020B0604030504040204" pitchFamily="34" charset="0"/>
              </a:rPr>
              <a:t>According to </a:t>
            </a:r>
            <a:r>
              <a:rPr lang="en-US" altLang="en-US" sz="2000" dirty="0" err="1">
                <a:latin typeface="Verdana" panose="020B0604030504040204" pitchFamily="34" charset="0"/>
                <a:ea typeface="Verdana" panose="020B0604030504040204" pitchFamily="34" charset="0"/>
              </a:rPr>
              <a:t>wtop.com</a:t>
            </a:r>
            <a:r>
              <a:rPr lang="en-US" altLang="en-US" sz="2000" dirty="0">
                <a:latin typeface="Verdana" panose="020B0604030504040204" pitchFamily="34" charset="0"/>
                <a:ea typeface="Verdana" panose="020B0604030504040204" pitchFamily="34" charset="0"/>
              </a:rPr>
              <a:t>, the West Michigan Whitecaps typically draw between 5,500 and 5,800 fans per game over the last four seasons. That figure increases by about 60% when the team hosts their annual “Star Wars Night” promotion, when they average more than 9,000 fans per game.  </a:t>
            </a:r>
          </a:p>
        </p:txBody>
      </p:sp>
      <p:sp>
        <p:nvSpPr>
          <p:cNvPr id="62469" name="Rectangle 8">
            <a:extLst>
              <a:ext uri="{FF2B5EF4-FFF2-40B4-BE49-F238E27FC236}">
                <a16:creationId xmlns:a16="http://schemas.microsoft.com/office/drawing/2014/main" id="{1766CEF2-FA73-4C1D-BCF7-E10A9F59626B}"/>
              </a:ext>
            </a:extLst>
          </p:cNvPr>
          <p:cNvSpPr>
            <a:spLocks noChangeArrowheads="1"/>
          </p:cNvSpPr>
          <p:nvPr/>
        </p:nvSpPr>
        <p:spPr bwMode="auto">
          <a:xfrm>
            <a:off x="2992438" y="1701800"/>
            <a:ext cx="31448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Event Promotion</a:t>
            </a:r>
          </a:p>
        </p:txBody>
      </p:sp>
      <p:sp>
        <p:nvSpPr>
          <p:cNvPr id="62470" name="Line 9">
            <a:extLst>
              <a:ext uri="{FF2B5EF4-FFF2-40B4-BE49-F238E27FC236}">
                <a16:creationId xmlns:a16="http://schemas.microsoft.com/office/drawing/2014/main" id="{4C841559-C3FE-46B0-B545-0A47A674151D}"/>
              </a:ext>
            </a:extLst>
          </p:cNvPr>
          <p:cNvSpPr>
            <a:spLocks noChangeShapeType="1"/>
          </p:cNvSpPr>
          <p:nvPr/>
        </p:nvSpPr>
        <p:spPr bwMode="auto">
          <a:xfrm>
            <a:off x="228600" y="23622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71" name="AutoShape 20" descr="data:image/jpg;base64,/9j/4AAQSkZJRgABAQAAAQABAAD/2wCEAAkGBhQRERUUExQWFRQVGRcaFBgXFxgWFxcXHBgWFxgXGhcXHSYfGBwjGRUYIC8gJCcpLCwsFSAxNTAqNSYrLCkBCQoKDgwOGg8PGiokHyUsKS4sKSwsLCksKi8sLCwsLCksNSwsKSovLSwpLCwsLCwpLCksNSksLCwsLCwsLCwsKf/AABEIAOQAoAMBIgACEQEDEQH/xAAcAAACAgMBAQAAAAAAAAAAAAAABQYHAgMEAQj/xABOEAABAgMEBAgJCwIDBwUAAAABAgMABBEFBhIhBzFBURMiYXFygZGxFzI1UqGissHRFBYjMzRCU1Vik9JzkkOC8AgkJURUY+GDs8Lj8f/EABsBAAEFAQEAAAAAAAAAAAAAAAACAwQFBgEH/8QAOREAAQMCAgYGCgIBBQAAAAAAAQACAwQREiEFEzFBUWEiMnGxwdEUFSM0UlRygZGhQvBiBiQzkuH/2gAMAwEAAhEDEQA/AGt9L4OybyUISlQUkk4sXnEbDyRH/ChMfht+t8Yy0qfaW+gfbVGM1Oy0lJSri5RDynkmpqEmo2k0Na1jI01NE6KP2eJzlqvYxQte9qPChMfhtet8YPChMfhtet8YV/P2T/LUfuD+EHz9k/y1H7g/hFl6of8ALH8jzTHptJ8KaeFCY/Da9b4weFCY/Da9b4wr+fsn+Wo/cH8IPn7J/lqP3B/COeqH/LH8hHptJ8KaeFCY/Da9b4weFCY/Da9b4wr+fsn+Wo/cH8IPn7J/lqP3B/CD1Q/5Y/kI9NpPhTTwoTH4bXrfGDwoTH4bXrfGFrl+ZRJobMSDlkVgHMVGtHKIx+fsn+Wo/cH8IBol5zFOfyEemUnwpp4UJj8Nr1vjB4UJj8Nr1vjCz5+yf5aj9wfwjz5+yf5aj9wfwjvqh/yx/IR6bSfCmnhQmPw2vW+MHhQmPw2vW+MK/n7J/lqP3B/CD5+yf5aj9wfwg9UP+WP5Hmj02k+FNPChMfhtet8YPChMfhtet8YV/P2T/LUfuD+EHz9k/wAtR+4P4QeqH/LH8jzR6bSfCmnhQmPw2vW+MHhRmPw2/W+MK/n7J/lqP3B/CD5+yf5aj9wfwg9UP+XP5Hmj02k+FNPChMfht+t8YkVyb3OzjqkrSlISEkYa+cBtMRxE3LTlnzLzcqhlTRCRniNThNa0G+N2in7Q50U+2IrqimibE/2eFzSAnjqpoC9ossNKn2lvoH2lQpvx5Os/mX7obaVPtLfQV7SoVX48nWfzOe6LDRPXpu09xTNZ7o1QOCHFh3TmJwEy6AvD4wxAKHUdkNfBVaP/AE57RG+fWQMcWucLrO2KiUZsrAUCUhQBzSa0PIaZ0iUOaLbRAr8nJ5iIR2nYMxL/AFzLjfKpJp/cKj0wNqoJOiHA35rliFILTuqh2WamZNp5XClQWjJaWiMikZYjxttaUEZWfcadZdaWJdDoUASlyhQK60uZ8UgRzXSvg7KJWgOpQggEY0qcwmv3EDWTXOpAyENU3xemF4WlTzyv+3wTXXhQhdBzmM9OdIRYohYs+I32HZfs3J8YDmmd/wC7c3MvNpbl2ik4auoFFVAwkLKjklOdOSI5Zuj58zfAPNuBupBdQBhApksKUCKVhxMWjOMDGtu0UJ2qLqFgc4LR9NI5J7SK6phaUP4ioU+kaCHk1yxJW2ShRpvoYiUrtIMjEMWEjZfO/bvSyIyblRi3lMh0ol0FLaCUhSlFSnKEjErYOYCFkeqVUknWdcdFm2cuYdQ02KrWQBuFdppsAzjYMaIY+kdgzJ71FOZyXNBGx9hSFKQoUUkkEbiDQiMAIdDgRiGxC8giVMaMp9aQpDOJKgCkhSSCDtqI1T2jqdYbU460EISKqUpaQAOvu1mInp1P8YXcJUagggiYkqeXQ8kz3TT3Nw40UfXudFHtiFF0PJM9009zcN9FH17nRR7YjzbSnXqPqHgtJSe5uWGlT7S30Fe0qFV+PJ1n8znuhrpU+0t9BXtKhTfjydZ/M57oVonr03b4IrPdGrt0FH/iC93Bmv8AcmL8mTRCiNYB7jFBaCvKC/6R9pMX7OeIronui9rR7aQD+5LPcFU9y9LLrs8ZWYCSFKUltScqEFVAecD0RaNo2W2+2UOICkqFCCKxSWj+4T7lpF9xCm2mnFqBVkVGqgKDaKHXF1WxbTUq0px1YSlOuvdzxGeIgbM2WH/bklG9188zuj8m11SLeSKhVfNbOevrpFqW5Py135RAaZClKNABkVGmZJMJtGFqietOcmqa0oS3XYjPsrhESm/1xU2lwPCOFtLZJJFKnIimerXCppXOLRPewsCPsu2sV03OvezajBWlNCMloNCUn3jlirNMNwkyqhNMJwtrNHEjIJUfvDdX3xMJObsmwwoJd+kPjAKK1qpqqkfCIfffTCJ1lcu2x9GsUKlk4uQhKdsLpNZrQ6Fptfb/AI81whVjFraC7scI6uaWOKjiN184+Meyg7Yq6XllOLShAqpRCUjeTkPTSPqS51kokpZmXHjYak7zkSe/si00rOA1sJNsW3+80lo3qm9NF1/k03w6R9G/r3BY19oI6wYrqPqPSDdkT0k4398DE2dyhmPhHy842UkpIoQSCNxGRHaDDujJrsMR2juQ7ivpXRGqtlsVzyPfCnTqsizwAdbia8ucNdEPkpnr7zCjTv8AYE/1ExSRgY2/V4pX8lQEEEEbFNKe3Q8kz3TT3Nw30UfXudFHtiFF0PJM9009zcN9FH17nRR7YjzXSnXqPqHgtJSe5uWGlT7S30Fe0qFN+PJ1n8znuhtpU+0t9BXtKhTfjydZ/M57o7onr03ae4orPdGrs0FeUF/0j7SYv6ZVRKjuBPoigdBXlBf9I+0mL9m/EV0T3GL+u/5pPt3LPcFFLmX+Zny41Tg3WyQpJ2gEjEkjXq6o57+6NkT7dUqUl1HiEqJTzFOo98UPKWyuTni+2eMhxfWMRqk84j6fsG2ETbCHkGqVpBHw7e6GpKbVFh4gFpSr8FSuiCaVJWm5LPjApacND56SSOcEE580XPeWx/lUs41UgrSQCDQg7DURXumO6qhgn5fJ1kgrprwg5K6j6IdXA0mszrSW3FBuYAAUknxv1J3g7tcclJlBe4dvI+RRzC+frXslyWeU06kpWkkGtaH9QJ1g7PdEh0bXYVNzaVFP0TJC1mnFqMwndWtMuSPoK2Luyc1QvttrpqJpXt1xBL7XxlpBgykilHDL4oDY8SuVTTLFuG+JElfLJDqmAYjlflxQ0C91G9GF2UzFqPv0+hYccwbsRUcPYnPrh/eK8c2m2GltMuql2uIohCilQXTErIZgCnYYa2SlNh2PwiwC5hxKqaYnFUyrnyCsREae3f8ApUfuf/XEIxzVLi5jcVhby80q4Cu9twLSDsIj540xXX+SzhdSKNv1PIF/eHXr7YtrRzfoWm0slIbWhVCgGtARka0HLG3SVdj5dIrSBVxHGbP6hn6dXXD8MjoHh7toyPikclo0Q+SmevvMKNO/2BP9RMONEiCLLZBFCMQIOsGp1wt02SS3ZJKW0KWrGDRIKjTbkBCGObia6+WLxQesV89QQ3l7ozi1AJlnq7KoIHaqgizntFCU2R9NRMy0lxYUNmtWAnaKZclIv59IwxEAHF2EZcyuBpO1Re6Hkme6ae5uG+ij69zoo9sQnuh5Jnumnubhxoo+vc6KPbEYfSfWqPqHcFoaT3Nyw0qfaW+gr2lQpvx5Os/mc90NtKn2lvoK9pUKr8eTrP5nPdHdE9em7T3FFZ7o1cFwr5NWatTpaW46oUBCgEhO6mute6JwvT+kihlVUP6xFNQRt5dGwyuL3Xueazocu62ppt19bjSVIQslWFRBoSakAjZWLC0MX3DDvyR1VG3D9GTsV5vJXXzkxV8epVQgjIjbtHNDs1I2SHVjdsPcgHNfYUwwlxBSoBSVAgjYQY+fb9aLX5R1S5dCnGFGqcOakclBmRuMSXR9pkSEJYnTQjJLuw7sW48sWrL20w6mqXEKB2hQIjPYn0788jv4FKsvmqSs61H/AKNAmiNVCtxKevEQIdtXaFjFqangHHcVWmEkHPzlKO7ki2rzaQ5ORQarSpzYhBBUTzDV1xRrl4nbQtJt50NKOMYW3lBLQSKkIUo5CtM95prh+LWVVxYNZvw5X+67eyeX10otWlL8CphaCCFIIWkio3jaIrqu2LJtyzpeaaC0qXKKLw4Rl4tqogAqW4ytICuDSknkJSkDl6GLMlHJiz5uX4INh1DMy2SCElIISshYFQU0qSNZrFnTiOmYQwHO/wCUgm6QXAvw3ZhWvgluOLAB4yQgAZ5DWTy9kTQ/7QKT/wAqr+4RHLMlFN2xiUG0yq5sgglrCtJKyKJNapAAzGQqITWpMhdrlJKC0iaISKIwBHDahQUKaQy+jileXG9yL7V3EpvK6eG204UShAzOSxzxsV/tAJ2yqv7hEPvjd0uWk+UcG2wXQAoKQEhGHEpSUpOYSkKOQ74kVl2VJOzFnzTBZDbbnAzLaiPuoXwbhCwK1FMR2EjdDPoFMxgtitwujEV2nT+nZKGvSHwiK3t0tzM82WgAy0fGwmqlDcVahHbb9ksEl2TW2WxNqE22rAHAoPnCpGws4SKBNBTXXZxaUE/709wSSGApNCnguCphTTBgSCM67TDsFHT4wQ0/dcxFZ3QH/CZ7po7m4b6KPr3Oij2xCi6Pkme6ae5uG+ij69zoo9sRkNKdeo+odwWipPc3LDSp9pb6CvaVCq/Hk6z+Zz3Q10qfaW+gr2lQqvx5Os/mc90d0T16ftPcVyt90aoHBBBHpKziIIIIEIjNtwjIEiu7KvUIkl3LjrmEcM6oMSwzLitZG3CD3nLnhk5e2UkuLIS6VrGXDvCpPKBr7hFRPXtc4xwM1jt/AdpTgZbN2Sj0ldCcfzRLuEbymg56rpDHwZz9K8CObGj4xxWjfWcfrjmFgHYg4B6ufphQqaWTUrUTvKiT6TAGaQcMyxvKxPku9BOJu5E60CVSzlNpSAr2STCRxspNFAg7QRQ9hjqlbZfbNW3nUH9Lih6K5w2TfJbgwzTbcynesYXBypdTmOvKHQ6rYOkGuHLIpNmFR2CHj1itvArk1KVQVUwugeSNpSRk6kcmY2iElIlRTsk2ZHhaxXMJXkEEESLJKIKQQRyyFPboeSZ7pp7m4b6KPr3Oij2xCi6Hkme6ae5uG+ij69zop9sR5tpTr1H1DwWkpPc3LHSqn/eG+VCh6x+MKb6CtmWeemPR/wCIkGlxmjrR/qD1kn3wgvGMVjSp8x0j/wBwQaMOF0F9ziO8IqulRtKgUEEEeklZtES+592W+DVOTnFlm/FH4ihqy2iuXL2wku3YipyZbZGQUeMdyBmo9kOL/wBvpddEszlLS/ESBqKhkVcuqnUTtinrpXzSikhNri7jwHmU6wADEVw3pvc5Orz4jKfq2hqSNWdNZ5YRBMeGH1xXimfYwmmJYSrcUmtQYlFjKKncY29UX/vNJF3OSPAdx7IMB3Hsi/7zvcDKPONhIWhFUnCDnlsOUVKNI87tU2f/AEm6d0VGjdMT6QjL4ohYG2bv/E5JG1hsSowYIndk6RkLUEzkswtByK0oSCnlIoaiJPbmjGWmEYpf6FZAKSmpbVXMVSTlUHWOyFzac9FlayrjwX2G4IQIcQu1U+24UkKSSCDUEGhB3g7IaPOiaBXQCYSKqoKB4bVU1cJvA8bPbC+clFNOKbWKLQSFDcQaRrbWUkEGhByI1g7xF05jZQHs7QeKbBtkvVJyqNW3kjCOt9wFQWBQL8YbAr71OSuY545nEUNP9UhUb87FKcLtxBYwQQQ+mlPbp5WRO8q09zcOtEyPpnei2O1cJ7EThsR0+e+B2FI90SLRAzVbp/U2PaMeaaROJ05G948Fo6fo0RXfpjlOIlXmu+hST7wIiGHhbEfG1p1KuolPxizdKchjlXCBqSFf2qqfRFb3LTwrU5LHPhWiU86QR/8AIdkIYdUSfgeD9r38V1ntaK3BVzBARBHprTizWbU3ucr5LITc5980aa5zTFTrIP8AliERMrXVwdiyiB/iuLWeWlYhsVGjRjdLPxcR9hknH5WC2sM4jTth9dRKUz8skDPhE1PblCez3QCQdsMrPd4GYbfSMRbUFYSaVpy7IZ0hI4l8bshhNuZsrWnpw6mxRi7r58grhvt9gmf6Z90UU6EFIUMjqpFrzukSVelXQpBC8B+idqAvkC05H0GIRL3qlAoYrOZptotdequUZ3/T0VTTROBjcSHXyI4dqZleGmzt/FK7Is5UwQ20jG4qtABqHnKOwReKHm5KVRwywlLSEpKidZSADTeeascFiOS81LVk1GXH3uDSgLQrcpJBz3ExWt+7szUuvhHnFPtnJLhJOHkUDkk+gxFlLdMVOomdq7E9E7T4IfIQ0WCR3itQTM088BQOLqByUAHdC6CCPRYo2xMDG7BkFWk3N1kFZEc3bGxwVSk9R90aY3t5oVyEGES9GzuYT8IxYm8logMEZITUgDWchDxNhdR1YEyngrGlUbXVqX1VUfeImWh2V+iKvOcUexIHfWIjfscGJaXH+CyAecgA+zFmaMJDg5VuuvBi61kkeiPMnHWlv+Tyf3fuWjl9nRAcU/vPJhxkg6iFJPMoEGKJuq+ZafQlWXHLa+uqfap2x9ETbONChvEfP1/rPLM4VjLhKLHSyCvSPTD1RHadzTse3LtCb0U8Oa6MqK3us35POvt0oMZUnoq4w9Bp1QnidaR2A81LTqdTiMDlNi01I946ogsbbRVRr6Vjjt2HtGSpZmYHkKXXhVisqzzsSXknnqD3D0xEYlMurhrIcT96WeSun6HAUk81axFo5o0YGvYdoc79m65JtBRDCx0OOuoZQQVLOFOLIV5455WWxVO7Vzx2Xbn0S80265iwtnFRIBJI1DMinPDtU5skb2tF3AGw52T8eshDZAbApjatkPSxo+0pFdSiKoPMsZQpmZEa05cmyLAtzSZKzMu4yW3hwiSK0QaHYaYogsuqiBXZvjO0T6pjQ+VhY69rceauopWVYLJADYbV03btZ2VUHWTRX3knxVjzVfHZFwWLbbFosHIGowutKoSknKhG7coRS0l4vWe+Ndn2y5Kv8K0rCoE8yhtSobRDNbor1hI4tNpBmD4JioY2GFjhv2p/fi4ipNRcaqqXJ62zuVvG4xD4t6y9KUq+jBMpLZIooYSttQ25jMDkIiBXpkZJKiqUfKwf8PAqieQLIpTkOqJ+iK6qH+2rGEOH8txVTIxu1ij0dDHiL5h3xzx0JFGjykRoKjqgcwlU3WJ4A9y54e3Iszh55hB1BYWrmRxvdCKJ7o+Z+Ty81OHWEltqvnHMntw+mIWlqjU0jyNpyH3SIGF8gatdvumbtBYT95xLaebJI7iYvu7kqENCgoMgOiBQeiKR0dWcXZsLpUNgq/zKqlPpr2Rf8qzhQlO4RjKaO9QGjYwfsq40s8NDYhuWwxV+liwsTRcAzbOIdBWSh1HPqi0aQrvBIhxo1FQAQR+kih/1yRK0gwlgkbtab+f6VZSTGKUOVIXdb+WScxJE8anCM184UOXXT+4xXKk0yIoRsOsch5Ym6wuzZ7b9GrL9TZ+KTHJpFsUNTAfbzZmRjSRqxU4w6ya9sTdC1IjmMV+i/Mdu8fhT9KQ5iVuwpbdO0ktPlLn1L6S27yJVqV1KoeqF1p2cqXeW0vxkGnONihyEUI545Yf4vlrKU/8ANMpone+0Puje4gat45o0MjdTNrf4u63gVT7RZI2nik1EblTKVeMnPeDSOciPIkuhY849/EJxk72DCNnA5roDiBqSTzmMXpsqy1DcI0xJ7C0dTc20HWw2ltVcKlrCa0NDROZ1wy8QQ+0kd9yUo1Ejhhbl2CyRMTuEUp6YxU+gmpSe2Htv6PpqTaLrgQpsUClNrCqEmgqMiKk64jZhMUVPJeSM3vvBThq5i0NOwbFv4VHmemPHJgUolIA9MaI9ESBA0EHMps1DyLCw+yAK9cdE4qlEjYM+ePZZOEYz/l5THMpVTU7YaB1st9ze9Ltqoubu5eoQVEACpJoANZrlTrixb0pErKy8ik5oGN4jas199T2Qp0b2OlTypp36mWGInYV04o6sz2RvlGl2jPZ/fViV+lsbOwU7IzGmqpsk2rv0Y8z27h+FYaLhsTK7YFY+iiwsDIWoULhxno6kDvPXFliFthSQbaFBSoFBuAyA7IZCIuj2ERmR212Z8FXVcxllLl7GK01FDGUeGLAi4soqqXSpdglPDJHGb18rZOv/ACnvMRewcM9KOSLhAWAVy6jsUKmnpPUo7ovK2JAOoOVSAct42jrEUDeGyl2fNhSKgVxsnmOaeo5EbRSM/gdDIYQbG+Jh8FoqSQVMJhdt3KDzEuptakLFFJJCgdhEeNrIIIJBBBBGVCNWeznid31stM2ym0GBnkJlA1gjIK/1rBB2RAY3dBVtrIMVs9hHAqjljdC8tcmr76JjNyjb+1WpDnT8xX6hkdscAk18IG8JKyQABnUnUBTXWsYJXsOY9I5jEu0UySXLSSo5hpC3BXzgKJ7CqvVDj3+jxufuAJSCAd67W9Ds8eKCxi2jhM+bxaRdd17BaZYabBC+BSGzTUFJAC+vFXthlZbSQ2CnWdZ5f9bIrC2bSSmcnnhMuy7Lam0EM0Jeew50CsqgDM81dUZnXOq4munAO+ykRxmRxa07FOb3XfbflnWqhBeSUJrkCs+J14gOqsUu9oen9RLBVsHCZnLIDi0zOUP7nXpLtqM8I464jjpa4ZQJStQyNE5AmlNuuLdtZtJbJIzHimBs7qOJzoLDO5BS54HQPEbztC+SHGykkEUINCDrB2iNzEv95WSe+JNpOkgzabpAFHAh2nKtIKvWqeuIq8+VHPsjTNkfURNc3IOAN/BMxGNl3OzI2BZTD+I7gNQglJVTq0oQKqWQEjeTqjSTFg3Ps1MjLmfeH0igUyyDrrqxU5e7nhmuqm0MHR27hxJQ0PqZc8yVuvGpMnLNyDZqQAuYUPvLNDTmr6EjfEt0WXXKUcKoUU5Q8zez+4j0CITdix1z80VOVKQcTp3knxesxf8AZMjwaAKUJ9G4dUYYRmWQQnPPE88TwV1WSCmhELdq7EppHoj2CNABZZ1EeER7BHULykQy/d1EzLRGo60HzV7DzHUYmka3WwoEHUYh1lPrmZZOGYPNPQymJ4cF85WFaq5F9TbqeIeI+g51G/sNeUGFd9bqiVWHWeNLO8ZtQ1JrngJ7t8WhpFuQXBwjY+kSMv8AuJ3dIRCbuW2gJVKTQrLuZZ621b+QV17ia74hUdY+nk1rRmMnt48x3q+niZWRaxnWVfx0SE0ttxK2lKQ4nNKkmhB5DDS9V1lyLuE8ZpWbTmxQ5aalDaIRxvIpo6mLHGbgrO2LHWcvorR5bEzaFn1WtLLmNQDiUAlaRQFYSeKk4sQ2jLVEKvxo+mJUFxK1PsAqUpRpjSpXjqWBrrQVUIkeiy87Dku023xXWUYXGssRGZLifOBJqdo5oll4rzSzcs4ZhRQ2pKkkkAlRIIwpTWqjyCMk6RuudA5uE3OEZ5jiFNp6h8DsTcxvVY3G0bvzJS+tSpdsUU2oAcIo6wpIOoaszuiYaSbbmpCQBQtLrmMJU6UgKQCDhVhFUlWIUrkM9USKwrzSzku2pglbQSlIIGqgAwqGtKhuMQnSxeZlEu6yvjPPJAQ3XNAyIcV5oGHIazXdHY5GmZsLW4jfpC2wcUVFRJO7G/ZuVKz0ypxZWtSlqVQqUo1JO2pjngh9dK6i512niMozdc1YRroK/eIjWSzR0sWN5yAULCXusF13JusJhRfe4sqzmsnUsj7gO3l7IY2zaTloTKUNp4viso3J38m87gI23jtxKwmVlRhl26BIGtxW/lz1DbE80d3H4IY3B9IoDF+hPmjlO2MFWVkk8mtcOkcmN4cz4rRQRNoosb+sU/uPdZMs0ka6Zk+cvaeYbImAjBDYAAGoRmInUlPqGWO05k81QzSmV5cV7BBBExMoggggQiPI9ggQuealQ4mh6uQ74qPSDcM4lPNJ4+taR98ecnl3iLjIjnnJMOJodew7RFbV0pcdbF1x+xwUykqnQPuNioCxLebW0ZScGJhWSFHxmzv3ih1HZzGIzem6TkkvPjtKzbcGpQ2A0yCqbOyLLv5o+OJTrKaL1qQNS/1J/VybYitiXlDaDLTSOEl1ZFJrVHNzbv8A8hqhrn0zi+IZfyZ4jn3q4npo6xmti28FBGXVIUFJJSoGoIJBB3gjMc4jrtS23plQU+4p1SRQYyTQckPrz3GLKeHllcNLKzxDNSORW8cvbSInG1pqiCrbrWZ945LPPY6M2KYWbbr8spSmHFNFQorASKj/AFtjiccKiVKJJOZJNSTvJOsxhEuu1cYuJ+UTZ4GWGfGyU5yJ2gHft2QVVRBRtMj8uzaexDWOkNguC6l0XJ1VTxGE5uOHIAbQmuVe6JFb1uoDYlJMYZdORO107ydZBOvaY125eThgJeWRwcunJKEjNfOOXdEuuJo8IIdeTVetKTqb5TvVybIxNdWvqHh8g+lg7zzWhhp46Rmsk2rzR9cMgpedH0hzQk/cHnH9XJsiyJ60UyaUDgnFhSgkFASeMogAGqhrJhjKSgbTQdZ2mNFrWcXkoAIGFxtee5CgqnoiRSUpY7Wy5uP65BU1VUundc7Ermb7y7bcwteNPyXBwqcPGqtIUkJAPG1050mJCgxDrbuCqYccXwoAc4XEmhoqqAGa9BeJX+eJilMWTg22SiLKCCCEoRBBBAhEEEECERjGUFIELRMyoWKHq3jlEVtffR0HauN0S5v1JXyL3Hli0KRgtsEUIqIgVNGJDrGHC7j5qTT1L4HXC+brPtWYs50oII89tXikc3LvHpjtnrrS1oguSRDL+tbCskk707urLkEWxei5DcyjNNaeKR46eY7RyRUFuXSmJJWMVUgHJxFQU841pMV8c0kMu3BJx3O8Fe3grW9LJy3yV3JWzQHJsh+Z1oZTmlJ3nf19QjhnLRmLReCQCrzG05JSObUOkY6bBuc/OKxqqlBOa1VKldEHNRi37s3KblkUCab6+Mo71H3QSSvlkvfHJx3NQXQULbNzKj9yNHgZotdFObVa0o5EV1nlixpeWCBRI/8APKY2IQBkBlGcWFNRiI435uO/yVFUVD5nXcvBHsEET1GRBBBAhEEEECEQQQQIRBBBAhEEEECEQQQQIXlIXWnIoUkkjPv598EEQa5jXQOuEuMkOyXtmyKEpBAz37ubdHemCCCiaGwtsNyJCSc17HsEETkhEEEECEQQQQIRBBBAhf/Z">
            <a:extLst>
              <a:ext uri="{FF2B5EF4-FFF2-40B4-BE49-F238E27FC236}">
                <a16:creationId xmlns:a16="http://schemas.microsoft.com/office/drawing/2014/main" id="{D1A067C8-48BB-45C8-A3DB-E7B35EDA9B0C}"/>
              </a:ext>
            </a:extLst>
          </p:cNvPr>
          <p:cNvSpPr>
            <a:spLocks noChangeAspect="1" noChangeArrowheads="1"/>
          </p:cNvSpPr>
          <p:nvPr/>
        </p:nvSpPr>
        <p:spPr bwMode="auto">
          <a:xfrm>
            <a:off x="117475" y="-1049338"/>
            <a:ext cx="1524000"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2" name="AutoShape 22" descr="data:image/jpg;base64,/9j/4AAQSkZJRgABAQAAAQABAAD/2wCEAAkGBhQSERQUEhQWFRUWFhoYFhgYGBwWFBgXFxgXGBYaGRYXHSYfHRokGRUYHy8gJScpLC0tFR8xNTAqNSYsLCoBCQoKDgwOGg8PGjMlHyQyMjIyLC0sNCwwMCk1Ly4sLCoyLCwsLDQtNCwvLC0sLC4tLCosLCwvLCwtLCwsKS00Lf/AABEIAQ0AvAMBIgACEQEDEQH/xAAcAAACAgMBAQAAAAAAAAAAAAAABgUHAwQIAgH/xABJEAABAgMEBAgIDgICAgMBAAABAgMABBEFBhIhMUFRYQcTIjJxgZGhMzRScnOSsbIUFRcjNUJTVGKCwcLR06Lww+Ek0kOj8YP/xAAbAQACAwEBAQAAAAAAAAAAAAAABQMEBgECB//EAD0RAAEDAgIGBggGAgEFAAAAAAEAAgMEESExBRJBUXHwExRhgZHBIjIzNHKhseEjUlSSstFCYvEGJEOCwv/aAAwDAQACEQMRAD8Al73XuXJrbSltK8SScyRShpqiB+VF37Fv1lQcKPhmfRq96Na7t3ZVyUVMTKlpCVlJKTkByaZYSdKoy1NTUopWSSMuThhckm+GC2DGQshEkgWz8qLv2LfrKg+VF37Fv1lRi+L7I+8Od/8AXB8X2R94c7/64tdTp/0z/wBjlD1mg5P3WX5UXfsW/WVB8qLv2LfrKjF8X2R94c7/AOuD4vsj7w53/wBcHU6f9M/9jkdZoOT91l+VF37Fv1lQfKi79i36yoxfF9kfeHO/+uD4vsj7w53/ANcHU6f9M/8AY5HWaDk/dZflRd+xb9ZUHyou/Yt+sqMXxfZH3hzv/rg+L7I+8Od/9cHU6f8ATP8A2OR1mg5P3WX5UXfsW/WVB8qLv2LfrKjF8X2R94c7/wCuD4vsj7w53/1wdTp/0z/2OR1mg5P3WX5UXfsW/WVB8qLv2LfrKjF8X2R94c7/AOuD4vsj7w53/wBcHU6f9M/9jkdZoOT91l+VF37Fv1lQfKi79i36yoxfF9kfeHO/+uD4vsj7w53/ANcHU6f9M/8AY5HWaDk/dZflRd+xb9ZUHyou/Yt+sqMXxfZH3hzv/rg+L7I+8Od/9cHU6f8ATP8A2OR1mg5P3WX5UXfsW/WVB8qLv2LfrKjF8X2R94c7/wCuD4vsj7w53/1wdTp/0z/2OR1mg5P3WX5UXfsW/WVB8qLv2LfrKjF8X2R94c7/AOuNiQsCzHlhtp51SzWgqRoFTmUbBHl1LTMaXOp3gDbquXRU0JwHPzWP5UXfsW/WVFhSzuJCVeUkHtAP6xSlsygafdbTXChakiuZoDQVi6LP8E35ifdELNL00ETI3RNtf7LtXGxjWlgzSDwo+GZ9Gr3oxSH0JMek/c1GXhR8Mz6NXvRikPoSY9J+5qGtH7vTfG3+S81PuHj5pKgggj6QsQiCCCBC9tIqoAkJqaVNaDeaAmkSVoXZfZSVqQFNgAhxJCmyCQBRW8kZaYioeLnlialjJvqVVKi4jPCAnKuFW4lRII+tCzSNTJSsEzcWg+kLXOrvGIy8PBTQsEh1TnsSPDlZ12pJcotwzIrVBKymhaOdUFFcyrMb6CkSypWymWiwtxK6qxHlFbmICgoWhllXLLTGaWtmz22VMpbc4pXOHFLOKusqOZOWndlCKs0tNUMHV45W2cMQ0Ytw3g9wyO3DBW44GsPplpw37VWjyQFKCSSkE0JFCRXIkZ06I3bMsF+YzZbKwDhJBFATnnU5DfDvKpsnA40FBHGUCseNKxQ1FFODKhFerOPFpS8rZ8q5xDilLmElCFBQWchnzaAAYtOnlRadptziIo4nB5IDdduB3k2IyxOG7wjFMB6RcLbbFIc/J8UsoxoWRpKDiTXWK0Fabo14II0jQQACblUjmiCCCPSEQQQQIRBBBAhEMNwfH2uhfuKhehhuD4+10L9xUL9J+5TfA76FSwe1bxC1Lz+OTHpV+0xcVn+Cb8xPuiKdvP45MelX7TFxWf4JvzE+6I+b6Z9hDw8gtvWezZzuSDwo+GZ9Gr3oxSH0JMek/c1GXhR8Mz6NXvRikPoSY9J+5qGFH7vTfG3+SiqfcPHzSjIhvjE8di4uvKKCAoDaKgjLTSLXleBZhxCVpfcooVGaf64qEx1Fd/xZrzBGt0k57ZmBriAQ7I7i231KyMNtU3G7zVfL4EWBpmHB0lA/ZHh3gPbI5D6+vCR3JEMXCs+pEgtSFFKgU0INCOUnQRCtwSXwecdVLvLKxhxJJ06QCCdeZGfTuhaH1Oq6QPOq0gHHHEDGxFtvmprMwFsSl+3+Ceal0lSKOpGwUX1CpB6K13Qmy7gQuqkBdNKVVAJ30IOnVUaI6sUkEUOYMURfy7NbVDTWXHUJ3GpxK9UV6awwp617XFk7rtsTrZEWxN7W2XNwBayidGDiwY7lG2Iufm1YJX5tIyPFJS0hO4qQKnozMOTHBfPEVXPOA7ApRHeuHViSasyRJQmnFoJO2oFT0nSemK3u9wuv/CR8Iw8UtVMq8iuipJzG09e6F5dLMXOhYGgYkBrb2xzuDc4XsLWyuTnNg2wcb95WreOwbSkklS3VPtDSVAOADXVDgVlvFeqEudmw4QeLQg68AwpJ24a0B6KDdHUSkJebzzSoRz1wgXZ+BTRSkUbXykbBtT0CoI3ERd0dM0SBjgLnJwAF+w2sCbYjZngLYxTNNrjwSzG7Y1mKmH22k6VqAO4aVHqAMaUWlwL3dxKXMqGQ5KOrnHtoPymGddOYYSW+scBxP9ZnsCgibrOxySTfG75k5pbdCEHlI18k6q7jUdkQcXfwv3a46X49AqtrM7Sn63cK/likIj0dOZItV5u5uB7dx7xn23XZm2dcZFT9zrFZm3+JdUtClcwpKaZaQQUnVn1GLD+Q5n7dztT/AFwgcHn0ix0q9xUdHwvrXSCpc0PIFgbA7y4eSmjA1Abc4Kg793Ll7PSkBxxbi+aCU4QBzieQDrGW+EmLM4cPDseav/iis4v6MLnQazySbuz7HED6KKawdYdn0RDDcHx9roX7ioXoYbg+PtdC/cVHrSfuU3wO+hXIPat4hal5/HJj0q/aYuKz/BN+Yn3RFO3n8cmPSr9pi4rP8E35ifdEfN9M+wh4eQW3rPZs53JB4UfDM+jV70YpD6EmPSfuajLwo+GZ9Gr3oxSH0JMek/c1DCj93pvjb/JRVPuHj5pKMdRXf8Wa8wRy6Y6iu/4s15gjWaT9tHwd9WLIw+qe7zS5wrtFVnrCQVElNAASTyk6AIXOCS5jjS1TLySiowoScjSoJJGokgZbt8P157ablWuNdSFIBFcqkVIFQOkxsyE63MtJWyvkEZFJEKeldZ8IyLr5ZkBvo3y2AnbZWLDB3O1e7TtVthCluKCQBXM0iqbr2wJ+2y99VKCEV2BQzpvxHqMTnCFwfuzCC408tRTnxajyDTdqV+L2aYr7g7nDL2k2FgpJKmyDkQrSAd9U064kYwSQSyP9YA+juG09twMxgMRndcJ1XNAyO1Xtb9mfCJdxry0lPbke4wmSHBrISgxTCgsjSVkEdnNHWIsIgEbiPbFBcKFlPMzZxqWppeaKklKTrSBoG3r3QNidLMI2v1Q4bzYkbLAi9wTttYZI1gG3IvZPtqcLUpLpwMAuEaMOY9YmnYTFZ3vvu5aBTjQlISappmrRTM5CnVqhbhrurd7jJWbmFp5KWVJQT5VMRI6KAdZ2QzNNT0DBK+5IsB34YAWGXYTa+KgD3ynVCWpOUU64htAqpagkdJNI6Tu5Z6JRhlgacOW+g17zp6SYqjgfu7x0wX1Dkt5J846ewED88S19r+lq02QhXzbR+cofK/gcrrippCWSeo6OEX1b4dtru+VmjtcVJE0NZd23kf33K1ZqXC0KSdBFI5qvbYRlJpxqlE1qjzTo7DUdUdKykwHEJWNBFYrvhju3xjImEDlN87ek872A/lO2OUs4jlbKPVdYHv8AVPcTbgSUPbrNLdo5Krng8+kWOlXuKjo+OcODz6RY6Ve4qOj4lrfez8Lfq9eY/ZjifJUzw4eHY81f/FFZxZnDh4djzV/8UVnDDRfuw4v/AJuUU/r+H0CIYbg+PtdC/cVC9DDcHx9roX7io9aT9ym+B30K5B7VvELUvP45MelX7TFxWf4JvzE+6Ip28/jkx6VftMXFZ/gm/MT7oj5vpn2EPDyC29Z7NnO5IPCj4Zn0avejFIfQkx6T9zUZeFHwzPo1e9GKQ+hJj0n7moYUfu9N8bf5KKp9w8fNJRjqK7/izXmCOYpaWU4tKEAqUo0AGkkx03Y7qUMNpUpIISAcxGp0pIxs0YcQMHfVqyUAJabdnmlzhc+jnOlPvpiv+Cq9xl3wws/NuHk7lnV1+2m0xYfCayX5BxLVFqyOFJqTQhRoBuBigEqINRkRo2giI6KOOqimjBx1rg7jqtsfEd+IXqQljmns8yusAajcYqThZukW1CcYFCCMdNVCMKukGnVTZDbwb3rE5LAKPziOSsbxr6Dp690M1oSKXm1NrAIUCDXRnFRrntIeB6bcCPq3gdncV7sMth5BS3cC+SJxhIJAdSAFp37tx1f9GJm8F3WpxotvJqNR1g6iDt3xQluWY/Zc2cClIzJbV5Sdh1GmQIO46xDTZfDY6lIDzQWRrSaV6lfyYlNI4sDoRrsOIsbOHZiRlsINxkRcXPNcX9LA/JSrfAe3xlS8sorzcq9GID+OmPPCHPtSsomQlgMblE4U6aVoe3m9KjsMRFscNLziSllsN1+so1PYP56owcHFhrmpr4XMqJSk1ClmmJe0V1JGQprI2R4mjka0T1JNm5BxFy7YMMAL5k42uDhddaQTqs27tysO70o1Zlnp404RSq1aMzmTXpJ7oi13msckklsk6SQCT0kiNHhnnV8Q2lvNrEMZTmBTmg02mnqjbFOwUmjmVrDI9+0jAA/EcQczfusiSYxmwHOxdJXZvFKv1bllghOZANQNg3ZDuiZnpQOtqQoVChTPRFA8GM463PI4sEpIIc2BOkEnVmKdZi//AIYjy0+sIjljjp3OpnuFrC2QwOzC20Husugl4DwFRVg2KZW2kMkZBSinekoVh/jpBi+4U7au+27OS8ylaQpvEFZjMEEZ59fbthm+GI8tPrCIxWNlku9wuGgE7yC7HvBB7L22LpjsMBt/pU/w4eHY81f/ABRWcdD3muhKzy0recHJBCaKpStK6FZ80RGS3BbZyDUkKpqKyR2YqHsi7SaVip4ujIJILsi22LiRm7t3KOSAvde+7fu4Ku7v3BXNyS3kVDiVHDXmLSAOzlYhUbM9saVxWym0G0qFCMYIOkEIUCIui1ryykgwU4kpAFAkaTlSgTr6suiKeunO8daodIpjU4qmzElRpHg1Ms9LUlxu3UcewGx9EHbhnuPEAetRrXstncf8qLvP45MelX7TFxWf4JvzE+6Ip28/jkx6VftMXFZ/gm/MT7ojI6Z9hDw8gtbWezZzuSDwo+GZ9Gr3oxSH0JMek/c1GXhR8Mz6NXvRikPoSY9J+5qGFH7vTfG3+SiqfcPHzSa26UmqSQdoJB7RGX4xd+0c9dX8xrwR9GLGnMLE3IWx8Yu/aOeur+YwE1zMfIIA0DIIJJU1dK8q5KYS4mpSclp2p3bx/I1x0VY9rtzLSXG1BQUK5Ry3E/dW+b8iurZxIJ5SCcukHUe7dCuto3Od0sXrbRv+4+YwOwiaOQAarlfd5LrMzreB1PQdYO0HUYrp7gOVi5L/ACd6QT21HsifsrhhlHEjjSWlawoGnaKjvjanuFmRQmqXMZ2JBJ7v1IhQ10sZPR67ScwGk/ItI7x4qxYHOx7/ALqMk+CuTlEF2ZUXMIryzROWejIU6awg2jNv2hMOqlapZZRUUUUIQ0n6xA2nUAToFMo+Xy4QXZ44RVDXk61bMVNW7tJiOuzaQYLjiZhyXeAHFKSnE2rPlpdABNKAUyIrphjS0clzPNi7IA423ncCdwwA4lRPkHqNyWpO8alAJe4xCiRyXCrNNCQpCqKHOGkUOrRHmasV5p1DTiChawgpByqHKYM+um4gjVDXat6ZZ/iHHkIcmWca3FttltDygfmUGozzopSiKUSQOdkT16peal5ZTylpmpZ1IClVcLrIUlRxLCRyhmRUfVPlQza5wtZqhIB2pdnbJflH1sOLDS0gFXzlE5gEZp0mhjZtSyJqXS2p14JDiOMb+eJK00BBAHSMjSN6+1oS03OPTCX6IUgYUhtfGFSWwkDMBIBUMzXR2Rjvvb7My3IpaUSWZcNuVSRRQCRlXToOccF3FpLc88OxGV8VHMyc0qWXNBauKbWEKPGGuI4acmtTzhGtILmHnUNNLcUtaglIxqzJ68hv3ROWTbDHxU/KrcwOuPpWmqVFOFIRWpSD5JjVs602ZMqcYWtx2qEoUBxRQAEqcUMQVkpQwDKuHFWmKO2GPo8MEXyxWGyLMnJl5bLSl8YhKlKSpwooEEJVpOkFQyjVHHlsOFxQSo4U4nFAr24U1qQNZ0CtNOUPslfKRTPmdClNl6VUh5vApQS+S0ag0ooEJNTtTX60LttW1KzjDTqqMzjQShaUoPEuoRQJKcOSCBq0ZEbKeG4nFmHBdPFRNuXbdlXCiYU2lwJCinHiUQdGgbtsbVwfH2uhfuKiU4QLdZnZhTjT6Q3gSAlTSgsqTX62CudfKpEXcHx9roX7ior1xcaCUuz1HfxK9RW6Vtt4WpefxyY9Kv2mLis/wTfmJ90RTt5/HJj0q/aYuKz/AATfmJ90R870z7CHh5BbWs9mznckHhR8Mz6NXvRikPoSY9J+5qMvCj4Zn0avejFIfQkx6T9zUMKP3em+Nv8AJRVPuHj5pKgggj6QsQiCCCBCIIIkrEu+9NLwtJyHOUckJ6Tt3DOI5ZWQsL5DYDaV1rS42CjY3JGx3nvBNLXvCTh9bR3w3rk5Cz/C/wDkvj6uRSk7081PXU7ojLR4Q5lzJvCynUECqqecf0AhS2vqKnGki9H87/RB4C2sfkrBiYz2jsdwxXljg6nFaUIT5yxX/GsZFcG01qLROzHn3phembTdc8I6tfnKJ7iY16xKIdIHF0rR2BhP1evOtDsafH7Kcm7kTjeZZUobUEL7ga90QjjRSaKBSRpBFD2GNiWtV5vwbriehZA7K0iWRfJxYwzTbcyj8YwuDzXE5gxIHVsfrBrx2XafAkg/uC5aI5XHz58EvwRPKsdp/OTUceky7hAc/wD5q0L6NMQikUJBFCMiDka7M9B3RZiqGSXtgRmDgRxHnkdhXkxleIIIIsKNEEEECEQw3B8fa6F+4qF6GG4Pj7XQv3FQv0n7lN8DvoVLB7VvELUvP45MelX7TFxWf4JvzE+6Ip28/jkx6VftMXFZ/gm/MT7oj5vpn2EPDyC29Z7NnO5IXCin51g/gV7w/mMVmitizG5w+1qNvhVb5TB9IO9Ma13+VZE4nYSf8UH9IvUptS053Pb/ADUU/pUHj5pHgggj6UsQiCCNqy7OU+6hpHOWabgNJJ3AVPVHl72saXONgMTwXQCTYKTurddU25nVLSOev9qa/Wp2DOJa8F8Eto+DSNENpyK06VbcJ09KtJ9uW99qplmkyMtkAPnVDSa54SdqtKukCEeENNCdIvFVUD0P8GHd+dw2k7BkArT3dCNRme0+QQTBH0RYljXClZhht0F5ONNaY0Gh0EV4vaIv1+kYaBgfNexNsBfFQxQulNmquoIdrbsCz5VwNuqmcRTi5JQRQkjyRsjRbaso6VzY6Qn9EmIo9KskYJGRvIORDV6MBabEjxSvBD1KXIlJkEy02okaiASOlPJVEVbFwZhgFQAdQNJRXEBtKDn2VjkWmaOSToi/VducC0/MBddTSAa1rjsxS2DTREwJwTQCXiA8MkPHIL2IdO3UHNWg5ZiGghjJEH2ORGR3c7RtULXWWV1opJSoEKSaEHIgjSDvjFG847xqKnwjY061tjLPapHu+bGmY8scRg7k/wBHZ4cJy3pGkjMfMf2Nu8Y7MfMEEEWFWRDFwfprPtdC/cMLsNPBu3WeB2NrPaAP1hbpZ2rQzH/V30U1P7VvFRl5vG5j0q/aYuORTRpsfgT7oimLaVimXjtdX7xEXlJsckbqDsAj57pWMvZCwZ2P0C2le7VYy/OSTOFyX5CD5Lyh6wJ/bEPcMY5ada8pvLrQ4n+IcOFeTrLvHyVIX3hJ94wkcGkxSaWg6Ftn/Eg+ysT4to5WjNjj8nBy8w/iURHO9JoMEbE/L8W64g/UWpPqqI/SNePpbXBwDhkVhyLGyId7mNiWlX51YzoUNg69HtWQOhJhIh1vmriJOTlR5ONfSB/7LX2Qn0reboqQf+R2Pwt9J3jgO9Waf0daTcPnsSa+8palKUaqUSSdpOZMeII+pEN3ERtvsCiijdK8MbmSgJi5Ll+Iy/mfuVFOkxcVy/EZfzP3KjE/9USulomPIsNfDwcnjaaOmnMTSS4DE7NmSS+E4f8AlI9EPeXCfSHThJllqmkFKFKHFDQkkc5WwQrosl5Zoll0nchX8Q50NNq0cIJGrq78lSqI4nBzgTrg5bCOzhtWGUmVtLStslKkmoI/3Rui8pKYxtoXSmJCVU2YgD+sVxYdwlqUFzdGmxmUlQC1btiRtOmGm1r9SzCaIUHVDIJbzSNlV6AOivRGZ0652kpGRU7dd4vctxAGwE5fOw71dAhgxYSBbbv7Bh90lcINnoamzgAAWgLIGgKJUDlvpXrMLMbdq2muYdU64eUrZoAGQA3ARqRuqGGSGmjjkN3AAEpHK4OeS3Je2nSlQI0j/adGqPSwAo00HR0HR/EYo+1iy9gcCERSGNwcNnNu9BEfI9LjzHI3azASvdRGI5XNGWzhmPkiHTgvb+feWdCWveUD7EGEuHe5fzUhOvbikdSD+rghRp91qB7Rm6w8SApKJmvO0JYkk8bMIHlup/yWP5jouxWaoJ/EfYIoO5cvjnmRsUVeokn2gR0NY7dGU76ntP8AEZtzQ+ta05NaT4kDyWm0y6wa0c82UHfmz+MaWny2lJ6wCR3kdkUhdOb4qcYUchjCT0L5J96Oh7daq3XySD+kc6XhkyxNuoGWFZKeg8pPcRHgMHWJoTk8A/LVK9aJdrxOjK2r+SfFzzuxdFj8wz/yBhfh34QEcczKzSfrpwq6SMQ78YhIjWaGmM1FGTmBqni3DyWUqo9SZwWWVbxLQnapI7SBDPwlu1ncOpLaR2lR/WFiUXhcQdi0nsUDDFwjJ/8AOWdqEHuI/SCYX0hDf8j/ABuxDfYu4jzSxH1Jj5BDRzQ4Fp2qKOR0bw9uYWSGawL9uyyEtlKXG05Ac1YFa5KGR06x1wrAxMi60wWUPIbxoWK8jlKGZGadOrVWM7XUkbWBkxBYTgHG2PZljwN1qIq6mrMZWlr945+oICl7wX/dWtJlXFtowDEkhPOqa551ypGrIcIc2hQK1h1OtKgBluUBUHtG6Fwx5UmO01HQFgp3wjdiBfxzvzdVayhmiHTxP1m9nNiObK5ZVyVtBkLKEOJ0EKSMaDsOsHoMJl7LglkF2XqpsZqQc1IG0H6ye8b4XrGtpyVcDjZ3KSeaobFD9dUW1YVvNzbeNs0I56DzkHYd2w64zEnWtDS9LTOLor4tOzsO7scO/cvU9LcBsoxIwO/naFSUEP8AfO43Oflk71tgdqkD2p7NkIEbug0hDXxCWI8RtB3HnFIZYnRO1XIgggi+ol6OiPMezo/3fHiK8GR4n6q7Wj0mH/Vv0CIeJocRYradBfWCegqK/dQnthMlZcuLShOlagkdKjQe2HDhHmAlTEunmtN17aJH+KO+EWnH68kEHaXHg0YfMq9oWLXn1ty+8GMpimHHPIboOlZ/hJi+JdvClI2ADuirOCezKMhRHhHCfyoyHeFdsWvCek/EqJpN1mjuz+ZVnS0mtNbcscw1iSpO0ERRfCfZpS627TnAoV5yNHcf8YviEDhJsPjWXQBU041HnJ5w6xiH5o5XfhSxz7AdU8D/AEV40XN0c1jtSNYQ+FWW/L6VtHEga9a094WnrhFhluLavEzaQTyXPmzsqeafWA7TGle2yfg804gCiScaPNVnTqNR1Q20PJ0VTLTnJ3pj6O+diuacp9STpBtUPDTfZXGolJgf/IwEq89B5XvHshWhls1XwiQdY0uMK49sayjQ4B0VJ6xDatGo+Kf8psfhdh8jqk9gSWLEOZv+o5KWo+gR8j6kxek1tQ6ma7T9H0rel9XagjOLRu/eiUYlmmlTCSpCaGiXKVqSacjfFYaYMEJa+kh0jE2OoLm2N8MMbW2gpl1aWGQugs5pyIOzhdMt+Z1h55LrDiVVThWAlSVVBJxHEkVyOnTlC0YKUj4THaejDejjjuWs2nM/IcMldbU9VppGyEa772aDe2FrnOy9GNmzbVcl3Q40qih2KGsKGsRrR8IjsDW6zxKMD2XurGk2maGMREXHaBs7SrYsS/ku+AFqDLmtKzRJP4V6D10MRF7bnNukvS7jSFHNSStKUKPlA1oD3HdFfYY+YBC2LQ8VJP01HK5v+uqXA9mz549qWGOaRurK1vHWA78yvrreEkGhoaZEKHURkY8R9UYEiNXrWbrO3JR0ZdJqMxxsO1elaI8R6XHmIqcERgnbj44qzXuBncG5Cw8BbyTRwd2bxk2FnmtJKzsxHko9pP5YjbcnjMzTi05410QNw5KB2AdsMsiPgVlLc0OTOSduFQIT/hiV+YRF3CsvjZtKiOS0MZ6Rkgetn+WMdV1QfUTVR9Vg1R3YnxdgtJoiLoKcyu55wVy3MssNNpSNDaAjrpyj2+2GaNSypfA0kazmev8A6pG3HrR8Rip2h2ZxPE4pDO/XkLkRHW3LYm6jSnPq1/z1RIx8IrE9RCJ4nRu2hRsdquBC5rvXZPwaaWkZJJxo81WeXQajqievGn4bZ7U0PCM8l3bTIL76K6FGGPhOu3iaKkjlM1UNpbPOHVp/KYTrhWwG3iw5Qtv8kg6MWgdRBKesQphnkEbJx7SI4jeMnDvGPFamZgraTtHP3SlG5ZNpql3kOo0pOY1KSclJO4jKM947GMrMLbPN0oO1B5p6dR3gxGCN+10dTDcYtcPEFYmxY620KWvBZyULDjObDwKmzs8pB/Ek5U2UiJiTsy0kpSpl4FTCzU05yFDIOI/ENBGsZRr2hZymiKkKSoVQtOaFp2g+0HMHIxFA5zPwpDcjI7x/Y2+PD29v+Q5+25akEEAEXFEBfAIgiSu/ZXwiaZZ1LWAojUgcpZ6kgxb8jwfyiknBJoIGta3FE9ZXphZV6UhpXNY4El2IAF8N6sNp3uvssqOgixr/AFzWGZcvMNFpTa0hxIUopKFVTWiyaEKw6PKiuimJ6Stiq4xJHkb5i2I2Ly+B7b32L5BBBFxQoj2mPiUwKMVJT0ruiGW3hu70zpm9Wj6y7PJo7fzcB9V5iRu9ZJmZhtrUTVZ2IGaj2ZdJER0Pl32xISK5pY+deADQOmh5nbms7kiKulaw0tOSz13ei3if6z7lWpYDPKGrQ4QLVDj4ZRzGBhAGjFli7KBPUYduDC7+BlJUOU6eMVuQOYOzP88VvdqyTNzKUqqU1xuH8INTntJy646DsGTwIxUpi0bkjR/vRGNdCC6OjbkPSdwH9lavSMoghETeec1KQQQQ+WXRBBBAhRtuSWNGICpTp3p1iOfr2WGZWYITUIVymzurortScuyOk4QL+3UDzZQOdmpo7Fa09B0dh1Qnqh1WcVA9V2DvJ3kU50XVdE/UdkUlzaPjORCxnMsc4a1CmfrAVG8EQgRN3etlcnMBRBpXC6nWRXMU8oHMbxEjfiwEoUJlihZezy0JUrPqCtPTUbIbaJqOqy9Ud6jsWHcdrfMd6h0xRdG7pWZFKgMbcrPlCSkgLbUalCtFdoIzSr8Q66jKNOPoMaaSMOHPIPakjHjJ3jzmOxZplCMi2okH6qhyk9JGRG8U6BDvdPg9bflkvTCnQpwniktlI5A5OJWJKq1UDQCmQ3whHdHSNhsJbWloAUQ2lCDuQkAEdIBMJdL1UsEUccbtVz3WubGwz4dingjaXk5gbkuWTcOXs3FOK41eBBCkqKThQqmNdEpBJCa1GzFryh6lZ5paEqbWgoUAUkEUI1UiPvlaol5GYdNMmyADoKl8hIp0qEUvNy8jKy7CXWVPTS2w4586UIRj5TYUE68BGWXTnFNznE3ebm1r7fkmVLRidmFxjsx2Y5kZb77VcFvrl5lRklctx5tWLARibb8tRzA5WHCDpNNVYSpngilmlctcwQdBCmxX/wCs9kQ/A/a6UT628KUh9shIFclI5YAKqnmhWvUIuafIDaioVFNe3V3xFLJNHE4wv1DnkD43C81VK2CYRuF8AuZ7x2IqUmXGVGuE1SrykKFUK6wR11ER4TD/AMLUsKyrn1lIcQdtEKBSej5xQ/LFflUP6WokqqaOVuGsMezgqDBDFI7pQTbIb+J3L6pUeYIyy0spxaUIBUpRASBpJMXGMbE3s2nzKhnnfUP1ndw2AbgFL3Ru+Zp8Aj5tHKcO7UnpUcuisbV9reEw/hQfmmuSimgn6yujKg3CJi2X02dKCVaILzoq6oaQDkT180bgTEZcW7vwh7jFj5psgnYpelKejWerbGJqq1s8jqx/qNuGDfvd/wC2Q7FqtF0opojM/NPPBvdYttgqFFu0WvalA5qenPtVuizQKZCNOypLi0Z85WZ/QRux2ggcxplk9d+J7Nw7klq5zNIXFEEEEMVVRBBBAhEYJ2UDiCk9R2GM8EeHsbI0scLgroJBuFSPCPdUpJmEJzGTyR2Bf6HqO2Iy5tuooZOZzZdyTXQlR1V1AnMHUemLutqzA4kkCppQjUpOsUih743XMq5iQPmVnk/hPkH9No6IRtZqnqcx7WO24Zd7fotRRzsqouhkUdeS765R4oVmk5oV5Sf/AGGgj+YiYfbDtNufY+CTR+cA+ac+sSBl+YDV9Yb4TrWslyWdU24KEaDqUNSgdhjW6L0iZwYJ8JW5/wCw/MPPcVma6idTPtsWnDzwdXufamWJfwrSlhKUqObYNcSkK1JAqSnRkdBzhGhx4Ly38MONQDnFKSyD9ZaiAoA+VgxADXWLtfboHOLdawJt2jEW71WhIvbIm2P1Vn3vubMT6CkzSUIHKQ0lrkFQ5vGLKipXUABsilbw2TMS76kzSVBwkmpzCvxJVoI/3KOi7NtBPFgKUARkamhy0d0aN5bLbmvg1VIPFTLa8yM6VqnPbs10jNQzsmYHNOJGS0FJXPp3ajx6PC3N1V9xuDSZeKZhS1SoTRTSsNXCdRCDSid507KZw9X1tqZkZDEri33MaU48JbSAa0WpsKNeUAKAgVUOiG8zqPLT2iE++0w2uXmS6oJa4ooxaeVSreEa1cYAQN2yB1RE17GEa2sQLZ4bcNwVSpqZaklzsLZYZd+ao20bQcfWXHVla1aSd2gDUANQGQjVgrBGxa3VFkme4ONwN30z780Q/WFZ6LOlzNzA+eWKNIOkVGjcSMydQy0mNW6d3UNI+GzfJbTym0n6x1KI1580a9OiIW3LacnX60OZwtoGdATkN6jrMZXSdZ1t5pYj6A9d2/8A0H/14J7orRxkPSyZBY2GXZ6ZpXE44qpOoDWdyQP0EXndC7qGW0BI5CNFdKla1Hr/ANyiAuFcziU0PhFULqvJGpAP+1PQIsZtsJAAyA0QniaKyUOA/CZl2nfwGxWtJVgd+GzIL1BBBDtIkQQQQIRBBBAhEEEECEQu3mu+h1C6pxIUOWn9w2HXu0wxQRVqqZtQzVdgdh2g71JHI6N2s1c03hsBySeAqcJNW1jKtN40KH/cMtnz7VqMhiYITMJHza9at43+UnXpG6yL0XYQ62pKk1bVpGtB1KSdVP8AcopG37AdknQCThrVtwZVp7FDZCxjnSOEUp1Zm4tcNvaN99o5Gojkir4tR+fPPzWhatlOS7hbdTRQ0HUoaik6xGolVDUZEQ+2bbDNotiXnKJeHg3BQEndsVtGhXTCpb133ZRzC4MjzVjmqG7ftGkRrNHaUFQehmGrKNmxw3t/rMLK1tC+mdjkmex+FJxCcM03x5A5LgVgdy0BZoQrppXeYXLevM9NrCnFYUpNW0JqEI80eV+I5mIiCLrKGnjkMsbAHHMgKsJnYB2IGxPNj8J622ymYb49SRyF4sCjucNDi84UO2umFy8N6H5xYLqgEp5jacm0V2DbtUak7YiY+gR2Ghp4ZDKxgDjmbLj5XPFicNy+Q43WuqgI+FznJZTykpV9fYSPJ2D63Rpy2FdRuXb+FT/JSM0NHSTqxJ1nYjtiHvJeZycWNKWweQgdlTtV/wDghFXaSdUk09IbN/yePo3t3nZxTjRui3THXkyXq895lzbmVUtJPzaO6pp9Y92jpdrgXIKCHHE/PKHJB/8AjSdJP4vZo2xhuLcQpKXXU1dOaEHQj8Svxezp0WzISIaTQZk6Tt/6hA1oqf8At4MIm5kbeweZ5LWurWxN6KLnn5r1KSobSEjrO07YzwsWvYza51ipdo4l0rCX3kpJQG8NEpWAKVOimmFe0LVeS3OS4cWFPuvOMqxHEhttb4fCVVqAkSwps44RpIqdoaGswHksw55vcqz4IwySqtoJ8lPsEZoiXpEEEECEQQQQIRBBBAhEEEECEEQs3kuuh1tQKcSDzk6x+JJ1U7oZoIq1NKyobZ2BGRGYKlildG7WaubrzXUclFVzU0TyV7NgVsPce6JOxL3ocb+DT4xtnIOHMp2Yjpy8oZjfFy2xYCXUqokHEOUgjkqGuKdvVcBbJU5LgqQOcjStG2mtQ7xv0wrc7EQ1eDv8XjC53g7CtNBVRVbNSXPnnco68lylsDjWTxrBzChmpI/FTSPxDLbSFmGC717XZU0HLaOlsnLeUn6p7t0MCrvyU/8AOsOcQRm6igFBrOEmifOFU7oe0+mJKX0K3EbHgfyAyPaMCktboh8R1o8QkeQs9x5YQ0krUdQ9pOgDeYeJazZey0hx8h2ZIqhA0J6K6PPPUIxTt6mJNBZs9IJ+s6c6nbU847+aNQMLMjZz848Qmq1k1UpRyG9StX+0irV1s1a0634cPg5w7fyjszKuUOiAz8SderUtZ6ddBVVRJohCdArqSP10mLBuRcDiyFuAKe0gaUtb661b+zbErc24aWRUcpZyW6Ro2pQNQ/07If5WVS2miR/J6YWsa6sGpENWIbci7sG4du1S1ukQ0dHFkvElIpaFBmdZ2/8AUbMEEOo42xtDGCwCzxJJuVjXLpKkqKQVJqEnWAqmKh30HZGuux2SalpBNHBzRoeNXR+Y5nbG5BElyuL4lIAAGQGQj7BBHEIggggQiCCCBCIIIIEIggggQiCCCBCI1J6zUublaiP12xtwRHLEyVpY8XBXWuLTcKrL3cHKXCVJAadP1gPm19IGg7xntBisLTsl2XXgdQUnV5Kh+E6CI6gcbChQioO2IC1bEQCnQQVCgUArCdRBMKXsnohdnps3E2I79oT2k0o5vovxVO3cuC6/Rb1Wm9Qp84roB0DeeyLdu/dJDKAkICED6o5xO1R0174mpKzEN56VbT+myNyJGUck5D6o8GDIcd5+Sq1ekXzYDALyhAAoBQCPUEENgLYBK0QQQQIRBBBAhEEEECEQQQQIX//Z">
            <a:extLst>
              <a:ext uri="{FF2B5EF4-FFF2-40B4-BE49-F238E27FC236}">
                <a16:creationId xmlns:a16="http://schemas.microsoft.com/office/drawing/2014/main" id="{8DD4A1DB-780E-4054-8562-54A1AE038782}"/>
              </a:ext>
            </a:extLst>
          </p:cNvPr>
          <p:cNvSpPr>
            <a:spLocks noChangeAspect="1" noChangeArrowheads="1"/>
          </p:cNvSpPr>
          <p:nvPr/>
        </p:nvSpPr>
        <p:spPr bwMode="auto">
          <a:xfrm>
            <a:off x="117475" y="-1239838"/>
            <a:ext cx="1790700" cy="256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3" name="AutoShape 24" descr="data:image/jpg;base64,/9j/4AAQSkZJRgABAQAAAQABAAD/2wCEAAkGBhISERUQExQVFRIVFxkYFhgVFBQYFBcXIBUZFxgXHxgXICYeGhkjHRQUHy8gJCcpLC0sFR4xNTAqNyYrLSkBCQoKDgwOGg8PGi4kHyQ0LDUqKSwwKTEvLyo0MiotNS0qNCosLjQ1Ki8pLy8sMSwvLCkyNCw1NS0vMi41LywqNf/AABEIAJwAoAMBIgACEQEDEQH/xAAcAAEAAgIDAQAAAAAAAAAAAAAABgcEBQECAwj/xABGEAABAwIDAwcHCQYFBQAAAAABAAIDBBEFEiEGMUEHEyJRYXGBMkJSkaGxwRQjU2JykrLR0iQzY7PC8BeCk6LhFkNEc8P/xAAaAQEAAwEBAQAAAAAAAAAAAAAAAgQFAQMG/8QAOxEAAQIEAgYGCAUFAQAAAAAAAQACAwQRMRIhQVFhcaGxBTKBkcHRExQiQlJi4fAVM5KywiRygqLSI//aAAwDAQACEQMRAD8AvFEREREXlUzZGudvsCVwkAVKL1ul1ApeWOhGl3E/Zd+Sxn8tVINzXn/Kfiq/rLNTv0u8lbElH+FWMirQ8t1N9HJ90fqXX/G6D6KT7rf1J6yPhd3FTHR8wfdVmoqxPLbB9FJ91n6ly3lrg+il9TP1LnrPyO7lL8NmfhVmoq5Zyy05/wC3L91n6l7x8rtMfMl+439S6Jj5Xdy7+GTXwFT9FCY+VOlPCQf5PyKyo+UekPF33HKQjt1HuPkoHo+ZF2FSxFHY9uaQ+fbva78llwbU0z9BI2/iPepiINvcfJeLpaM27D3FbdFwCuV6KuiIiIiIiIix64XjePqu9xWQvKpHQd3H3KEQVaV0XXztglPEIayZ8TJXQkFofmtbM4HcsL/qiMbqKl8Q8/FZ2G/ucTb9X/6OWkoNmqqdnOQwSSM3ZmgEX6t+hSSgS8QPfH1gCriB1WnWNq1OkI0VsWjCbBZw2uA3UdJ/pOP9SyItppnNL2UVKWg2JbTkgaX11004lYh2FxAC/wAlmt9kfmvDC6p1JORNEcrmlkscmZl2H/kA8Rorj5STLSYTWuI0VrXjdUBMRq5uK3WD7RTVEgiZBQtO/pxNAt4nXuC8ztnMHmP5NROcDls2BrwT1AtNj4LPw3F2ve0UtIxxjBDTHBLKWg7+kS3XU6rtPjEEXQnoomOaTI1ropISX23i9wdw0uAswNh+kP8ATVyybliBzzOdrL0MSJT8w8VjT7XzxkNko6RpIvZ1PZ1uBtmuPFG7bk76Si/0XfqUVqq10sj5XeU9xc7vJvx4LIfTPY1j3AhsjS5h9IBxaT6wtxvRkoA3GwBx1VvszVYzUbQ896lUe2AO+jo/CN4/qWbBtPGd9HT+HON+KieF4dLO/m4WF77Xyi17cdCdVt6nZ2rhYZJYHsYN7nZQBw61F0lItdhNAdWIg810Tczoe7vKkEWOwn/w4vCWUfBbJkkZdTOjZzfOON25i7VswZvPcVCKWbipdQO6VAOsX9dQ8qnOy8OXDSyoqTpJ91x0laHR0xFixaPcSKHkrbZuXZcBcryFlmoiIuoiIiIi6SjQ9xXddXDRcNkXzph+gxNv1H/zHKYcjJBoasHcJWn/AGD8lEKTSbEm/wAOX2PUp5FXfstYPrsP+0/kvKV/Kd/c39oC0OkM4gOwLIw/H6hmNR0rXOdBI2z4zq0CzukOq1h617cpeFRzCOEW518zGRniC51nW7MtzbsC22DYvTCtdTZWx1b2XZKQHF7dbsudxFibcVEtt8MqKesir3vdIyGRrnNNrMbmFy0DgePHdrZSa4l9Gih0b9H6ratFa5KgBZSLahlZQClpMLiNrEvysDs1reUTuvrcrP29poKjD/2sxwVAZmZne3MyS3kg7yCdFstr2T1FEX0Mpa8tD2FhHTba9r8LqiKHAKqpqRG9subN84+QO6Db9Ilzl2FDB9rEGhudc6nTW/YOIK7VYeCYW+pqI6dnlSODe4cT4C5V0cpWxzDhzOZb0qRoLAN5jAs4eoX8FouTXZ3m3VlfFGX5DJFStHGxN7E8Nzb96sTZd1RJRsbWR5J7FsgOUh3DNpcWIU5qaMWMCz3bb7nlhP1XAygzVJ8lzr4pT97/AOW5WNyzvtSRdszfwuPwUU2b2fNHtCyC3QBkdH2sLHEerUeCk3LU/wDZ4R/F/ocvaPEEWYhvbY4OZKiBRpG9VbS1oG9TnDjebDR/DjPrkkKrwQ3BIB0tc23X3X77FTvCmEV2Gt4CCH8L3fFS6ZIwtp837T5rQ6I/MefldyV0BcoirqgiIiIiIiIi4K5REXzpE21biLf4c/4ls+SjaekpIqgVMzY+dLcos8u0BBOg03hYcrLYpiDets6gTSuSML0rHNrTqngr88fabuUy24xeJ1XHVUk7X5bZS0OD2uacwJBA0196trCcSixWhEwAL7FkzOp1rOb3HeO9fOl1vdk9r58Pm52I3abB8Z8l4+BHAq9FlT6MBuZHEavL61WfVTSDaatwV5pyzn6O5MWa4LR6IcNxHUR2hc4vyi1ldGY4YBSwn97M4k5W8TmIA3cACVt/8XcNlbmlimY/i0Na4X772Kgm1e24q3CNjTHTBwuDYvcLjeN1t/RVVsJ0V1MGekmtN9LE94JuKKVaXW52x2qhZTUtLh1T81ECHmNz2SF1t50FwdT3ldeTfbt8FS41dSeYcwg8697iHXu3KNe0Fat+OYe6Vkr4HOaMzXsjGWKzjbO0OJc1zW3IbcgOItoClLi9FHLSOGZzIRkmaYGXmHOvdmNzYnIWDruLK42ThiFgoa/FQV134KJeSaqya3bDCZKunrBVMD4Q9vkSdJrm2t5PA2K89qsfwjEGsZJWZQw5hka65NrcWnrVV0lfC6GoZLcSySROjeI2uytbzmZuhGW+Zg06ltqDHMOjDSaZzy2J0TmOy5ZemxzZS7zH25wbj5vavP8ADQ01DnX2b8u0lc9IpHXYphFLRzQ0pM8szcpJuTxykkgAAE30XbBdcToW+jTwfyL/ABUOxfFoHQNijL87XSuLnRNaZA592XymzcrdLd9lMsBbfGqdvowReymb+aoT8uINMyS7GTX/ABC0+jXZxDqYVcSLgLleizkRERERERERFwURUBWMtjNYOts34VXwVl49Fk2glb9ID/ujVayMsSOoke2y9OjTRzxsb/IeCuzuYhnYuFmYXhclQ/m4xc73EmzWt4ucTuCx6andI9sbBd7yGtHWSbALeY7WCBpoIT0Gn5943yycRf0G7rK/GiuDhDh9Y9wGs+A0ntVNrRSrrLl5oafo2NXKN5JLKcHst0n9+5cDbCUaRxUsY6m07D7XXKxNm8KZUzcy9zmEtJaWgHUakG/YtliuAUdPJzck8+awd0YWEWO7zuxUnerNieii1e+lcw45a6AUHYAp1cRVuQWK7aMP/e01M/tbGYn/AHoyPaCuooYZtYC4P+hkI5w/YeLNk+yQHdV1nUWy1PUXFPVXeBfJLEWG3XoTp3XWkxDD5IJDHIMrhY6G4I3gg8R2qxBfBc4sguLXD3TUf6nRtFN6gcQzcKhdCy3dwP8AfELs1ZDqkSgud5YsJD6Q3Nl+0DYO6xYrDcS0kHeDZacKISKOv9/flZeb4eWJq9Xu0PcrW2ZZfHfsxAeqBg+KqiBmd7W+k4N9ZA+Kt/YtufG6lw8ljXD1FjB+ErD6YNYsMbHcSxaXR2TIx+VWqiIvJUERERERERERERFSvKpDzGL01RweG3Pc7KfYVXO0dLzdVMzhnJHc7pD3q5OXHCM9IyoA6UL9fsu099lVe1becbT1Y3SR5HfbZofZ7lGTdgmKa6jt6w4VV6L7cs12rJcbGEMkmquNNA+Rv/sNmM9rrrQF19TqTvPWd59q3mzpvBXMG804cO5srCfYVoVpQhWNFdpyHZSvMlUjYKRbDj9sYeGV+vblW42twGaaozMEZaWNHSljYbjscQeKimC0D55hExwY4gkEkgaC/DVemM08rZMlRrIGixzB3R83Xq9Sy3wyJwPxgOw0sTpvkQtTC2IKwu45aLKS4Ps+6jcKqpcGiMHSMOedRbUtFrarRbU48KqYPa0tY1uVt/KOpJJ6t+5bTZfbAxAQzkmPcHHUtHUetnuXptPsgLGophdh6TmN1sN+ZnW3s4cNF5y7xDnC6a6xqGu93dsO8nlWtHa/CNwUShksezUHuOi9J9Q13W32jRY695T0WDsPvX0TjRw+9BVaHm1+7xHmVsdloc9XCDua8PPc0F5/CrS5FwZJKypPnOAHiXPPvCrLAfm4aip4hnNM+0/f6mg+tXdyS4RzOHRkjpSkyHuOjfYFhTbvSTJGqg7va8QrkP8A85Vx+I0U1REU1QREREREREREREWux/CW1NNLTu3SMLfG2h9a+e6Cic+Kow1+k0Ti+IHfnbvaO8fiX0oVTXKxgjqSrjxOEaOIz23Zh194VaMCCHNvlTeLeXar8o4OxQXe9zVa7P4g2Gdr3/unAslHHm3tyv8AEA38Fj4nh7oJXQu1LToRuc06teOxzSD4rabVYe0PbVRfuKjpC25r972dmvS8T1LxiqWTxNhlcGOjFopTua29+ak483e+V/mk2Oh014cRsSkdtnCh2fUGoP0VNzXNJabhYdHXujOdjnMfa2Ztr28dy612JSSkGR7nkbi61x6kkw2VsgiLHc47yWgXzX3ZSLhwPAi4Ur2O2CfM9/ymGZrGgBoN4ruJ1NyL5QAd3EhdiMhNGN2fYCad1V6iYdXEAAdefKtOChrHDcfYtlh20MsAyxyvDfRIaWjuDr28FJtsOT0xFjqWGVzTcODXGWx0LXbgQ3eNeIUJqqR8b3RvaWPabOa4EOB6iFxrIUZlDY50IHiF10yTSoBplp8CvWsrJJ5C95zPdxs0dnmgBdJzd1hw0CN6Av5x9gW12cpGguq5R81DqAfPk8xvbrqV18VsFmPQ0UA1m2XIIWE+wOs457NniexbWLB3SSUuFs8ouD5uxzrE/db719GUlO2NjY2izWtDR3AWCq3kb2ec8yYnMLvkJEd+q/ScPd4K1wsiCDm51/G548l6zbgCITbN5oiIrCooiIiIiIiIiIiItfjuDR1UD6eQXa8W7jwPgtgi44BwoV0Eg1C+cfkBpZZcKq7iJ56D/Rd5kg/vietRfEsOkp5XRP0c3iNzgdzh1tP97l9D8oewzK+G7QBOwXY7r+qexU8xgnHyCr+bqYriGR34HdbT/wA9/lBjGWecWbTf/ofyHbv0Xt9aZjZ1xca1rNj8SiiqmyTEhjWkN35WkkAn6osXa9ZVg7d7QNp3QiIytazOc0Rc24cwZI+cIy2dcOO/RvWqurcNfBKY5WEOaRmbfyh2Hi0jcR1q0XbeUElGWy3ddpbzRaC+9rNAadNNOlu0B7FdmGDEIjQSHClRmNltdb2VODEDXAkVpossfk42jdO6oFRncXZcr3Z3NygOvGXWyt9LW3FQnbfFIZ6nPCbgMDC62jiCbEdYDbC/Yp3Dt/QQ0bWwhzC1obzdmh+awzaN0N9ele2qq6CjdUTFsTNXuJa0bmi99/ULjVcgNbiL3igaLnIbb6BS9lKNExPLgKbPvkuMMw188gjZvO88Gji49gUtwvBfl9THQU9xSw6vf1+k89p3BYkdOQRh1GOcmkNppBx+qDwYFeOw2x0eH04jFjI7WR/W7q7gqcaMZl4pk0W8/IdqtNHqrMTuueC3lBRMijbEwWYwBrQOoLIRF6gACgWaTVERF1ERERERERERERERERFwQoXt9yeR1zedZZtQ0dF3pdhU1XFlBzA5ThxHQ3YmnNfPElQD+w4k1zHs0jmt04/Hzmf3pvWjxvZuWnsXWfE7yJWaxu6tfNPYfavoTarYunrmZZG2ePJePKBVTYhgmIYSXAt5+kdo4EZoyOot4HuXnBjRZQ0bm34TbsOg7LHitFzYM5n1X8Cobhezks9y2zYm+XI/RjfHiewexbmlBefkOHMLnP0klt03+PmsC3WE7P1uKuFmiCjbuAblYB2N849qt3ZrZKnoo8kTRm855HSd3lRixok072shqFhvOk7LBMMKUF8T+AWq2B5P48PjzGz6hw6b+r6o7FMERe7WhoyWc97nuxOuiIikoIiIiIiIiIiIiIiIiIiIiIiIiIukkQcCCLg7wdy7ohFUXSOENAaAABuAFgF3REAoiIiIiIiIiIiIiIiIi//Z">
            <a:extLst>
              <a:ext uri="{FF2B5EF4-FFF2-40B4-BE49-F238E27FC236}">
                <a16:creationId xmlns:a16="http://schemas.microsoft.com/office/drawing/2014/main" id="{AA2071EE-330B-4A74-A2AC-683CCE52C912}"/>
              </a:ext>
            </a:extLst>
          </p:cNvPr>
          <p:cNvSpPr>
            <a:spLocks noChangeAspect="1" noChangeArrowheads="1"/>
          </p:cNvSpPr>
          <p:nvPr/>
        </p:nvSpPr>
        <p:spPr bwMode="auto">
          <a:xfrm>
            <a:off x="117475" y="-722313"/>
            <a:ext cx="1524000" cy="148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2474" name="AutoShape 28" descr="data:image/jpg;base64,/9j/4AAQSkZJRgABAQAAAQABAAD/2wCEAAkGBhEQERMREBIVFRQTFxoWEhUXFxYUGBcZGRYYFRcYFRgXGyYfGRkjGhYWHzAiIycpLSwtFx4xNTA2NScsLykBCQoKDgwOGg8PGikkHiQpKSwtLCwsLCwsLSwqLCwpLCoqLCwpLCwsLCopLCw0LCwpLCksLDQtLCksLCksLCwsLP/AABEIAOEA4QMBIgACEQEDEQH/xAAcAAEAAgIDAQAAAAAAAAAAAAAABgcEBQECAwj/xABNEAABAwIDBAUGCwUECQUAAAABAAIDBBEFITEGEkFRBxMiMmEUQlJxgZEVI2JygpKhscHR0hZTVJPhGCRDoggzNFVjg5SjshdEc9Pw/8QAGQEBAAMBAQAAAAAAAAAAAAAAAAIDBAEF/8QALxEAAgIBAwMCBAUFAQAAAAAAAAECAxESITEEQVETIjJhcbFCgcHR8DM0kaHxFP/aAAwDAQACEQMRAD8AvFERAEREARa6r2jpIXmOWpgY8Wu18sbHC4uLhzgRkQfavH9r6D+Npv58X6kBt0Wo/a+g/jab+fF+pP2voP42m/nxfqQG3Raj9r6D+Npv58X6lmUGLwVG91E0Uu7be6t7JLXva+6Ta9j7kBloiIAiIgCLglN8c0Byi43xzQFAcoiIAiIgCIiAIiIAiIgCIiAIiIAsbEq9lPFJNKbMja57z4NFz7clkqsenLHHspmUcQcXTnek3QTaNhvY29J9vY1yAgmE4TBiDa3FsUfMyIyhrBEWb7nuNyxu+0ghrSwZW0J4LjyDZ395iXup/wBKycP28giooaObCTLHB2iXyuaHPNy6QgQ2BJceJsDZbjDMSw2ooausOExQtgAZETI6TrJXDJoG63IXaTnoVfV6b2knn5FNnqLeLWCPeQbO/vMS91P+lPINnf3mJe6n/SpD0Q7FQ1TJqiqibJHcRxtcMt4dp7ss+LRy1WHtviNFT1fktDQ0ztzsyOe1zgZCe62zxYN0PiTyWn0atbgk3gz+rZp1No1m1Gy+FQYcytp31W9M/q6dszoW726e28tay5aACNRnbmszo96UKLC6XqTBI+R7y+V7THYnRoFzewaB7S48VY23GNx4Xh8QZFF1nZihjLQ5jbAF5A13QB7y3mtd0fbTmrgqqqtigZFBazmxBoyaXPuTe9hu5fKWR1Nxc1waVYk9L5MH+0HR/wAPN9aP9Sf2g6P+Hm+tH+pa/A+kOesrWxMgpo4C5znF0YJZCy7nFzr23t0a21K9KHa7Ea3yiaipaQwwuPfY0ODbFzb3Iud0Kb6aa5wRV8HwbMdPlD1ZcIZ9/LsWZnzIcHWyWP8A2g6P+Hm+tH+aw8DqqHE4JK/EKaON1A9sjpImBrZxYlscjTffO8G5Hm0aEg++x23ktXLUPmp6dsEEMk7t2MA5dxheTa5zztnulRdE1nPYkrovHzIxWS/tLiL3ucaemggLi5wa/q2NzJIyF3PJOug8Fh/shgn+9n/9HJ+S8tkekCGigqIpaLyg1TrzOM3V7zeDN0RnK5cdc94qRYxU0D8J8rbh0VPLUPMVMN8yGzT25dG2As4aHO3NKYwm9Lzn5C2UorKxg0X7IYJ/vZ//AEcn5LKg2UEMclXguJulkph1ksYY+nfuDMuDT32jO4ItlzW/2W2WpIcIlrq+Fry4OdEHXB3bbsbWkEG7nZ+0Ly6GdnzJ5XUPO7GYnU9/F9nPIJ9EBv1vBXTprUZNN7FMbZuUU8bmXhn+kDCImCpgeZQLSFhYGkjiATcX1ssr+0HR/wAPN9aP81hYTtx12IQ0NDTwCl32xxkx7zzGwdp9yR5rXOz4arcYbtU6XGZKAw04gYZBfqxvdhl83ad6/BVOia58ZLldB8ecGJ/aDo/4eb60f5oP9IKk4U031o/zXvFte6tr3w0MVO2kgF56iSMOAa2+88G4ABtZvOxOmld7fbaRYhVNa1pZRwus3q2tD5Bo6SxsLkZNB0B8SFXKDjsycZqXBdexW24xRr5I6eWONmXWPLbOdxa2xzsNT4hSdUVH00vghZBQUMcUcbd1oe90mXA5BuepNybkrQ4n0sYtLkanqweETGMyPiQXD1ghNEsZxsNUc4yfSMkgaCXEADUnID2rWs2oo3SiBlRE+V2kbHB7rc7NuQBxOg4r5swnD6/F6gQtklmee8+R73tY3Tee5xNm/foF9B7FbC0+FxbkQ3pHW62UgBzz4DzW8mj7TmoEiSIiIAiIgCIiALiy5QlAVp037RGKlZRxX6yrdZwGvVtIuB85xa3xFwoZtjAaaGiwaHtPYBJOG579RKcm5a23j9ZvJZ1FXMxPGqjEJjekw9pe3kWx3EQF/Sfvyey3JOjuHy3EKjE6ogMg3pnud3WvcDujPgxgJ8N1q1dMsZsfb7me95xBd/sTPaDFWYFhcVPEQZi3q4uN3ntSS25Akn1lo4qusB2ZLcWo6aS5kG7NU37VnWM5afU0Mab+cTzWVVVGI4rWHEKWm62OB+7C1xj3WBubd5r3jtZh58SOQXnsltA9smIYtMQZWx7rLZAyzENYAOVmX9TStUIuEX5fP1fBmlJSkvC4+iHStjZrK6RjDeKjbuXztvXAefrlrPWPFayoxgtw6Ohg0O9U1jhoSXARMPqAjv8AKLRqCvOrozBhrJX36yumLr8TFCDr86V+99AeC96zAXxNpsPaP71VOZJOOLA7swRHkQC57gbd4clfHSoqPj9OWVPU5N+f1OKH+54ZLNpLXuMEWtxAyxmcPnO3Wez1raUW1cTMKGG0TJX1VSfjiG6lxG+G2JLuyAwZDLNZFJSQVuKNjG75DhsdnE2LTHB3nO4EPkuTrcX5lbd+2HkuHOqm0tPTTVjnNoWRRCN/VcJZTfM2IIGly3nlROabUcZb3/bJbGDw3nCW37kbfREtZhbXWjpg+pxJ7M+21u89otruNAjHNx8AvDCneT4JiE9gHVUkdMzXTvvA+i53uXjV0mJYbSTRzQCKKrIbJI4sc91ruDQWvJAycdOJXbbg+T4XhdJmC9r6qQaXLz2N4cwHkA8go9RLFbSfL/6SoWZ/REOwfC31U8VPF35XhjfC5zJ8ALk+AKn21sBrcQhwyjt1dK0U8V77t2tvI91gbAWtfPueKw+jiIUkFXizwPiW9TSg+dNINRn5oLfY53JbDotxqhpJJ6qtmtKRuxgte5xv2nu7LSLkgDhx5qnpouKdiXHH1Leokm1Bv6mj2swCqw+SKGrkEw3Q9sbZZHN3QS21nAFt7EAgc7aKwttsRbDT0+D4dGGSVIaHMbfsMfqHE53cb3cc7BxOqhs+LtrsQmxGdp8mgIfuniG5QQ8t57gCRy3zwuu9HNi0TpMZEAcJGucZn9W5rWuIbdjd+4tYNGWmS1yi5adWMr/GWZotLOnv9jcdFmCsGLTlnaZSMexrjqXX6ouHrtJ7HKO1tJU1GL1cNL/rJp54ydAGGRwfvHg3dGZ5ZcVK+japGH4VWYg/Vzt2MHziwBrLHxkeQfmrQ4dVvocLqa9zj5TXvMEDrneDbl00gOuZ3s+bW8VCVjg5zfyX5kow1KMV9TE2zxyKmh+CMPddjT/fZhkZ5Rq35jSLewDQZw9jAF1gjsPEriae2Q1UqoqqPqWcs5ZJ2S9OHCOZZretbXY/YupxSbchFmNt1szgd1g/Fx4NH2DNZ2wXR3Pikm9nHTtNpJSNTxZHfvP+wceR+isFwSCjhbBTsDI2aAak8XOOrnHiSsF10rXvwbKqVWvmY2zGy1Ph0Agp22Gr3nvyO4ueeJ+waBbdEVBcEREAREQBERAFDelfaXyLDpC11pJ/iYuY3gd5w9TA4352UyWNWYbDNbroo5N2+7vsa+17XtvA20HuQFAbLbV4XBhz6KpZV70z9+d0IiAIafi2Bzn33QGgnIZk8FtYttsDZRuoWRV7Ynv35COoD3nLJzus7uTcrcAuelvGqbrPIqSGFojN53sjjBLtRGCBew1PjlwK7dGGwkcjfhCtYDCz/UsIBEjgbbxB1aDkBxPgM9aqlGvU5YXgzOyMrNKWfme2G9KeGQRmljiqm0ohMbQBEZHPkLute89ba9t2xz1doLLUjaDZ/qPJxHiIYX9YbGC5cG7jbnf0AvYc3FTusooJHF3k8LRwAijyH1cyvD4Ip/3EX8tn6VQpyXDLXGL7Eeq+kDApZKWR9PWf3RobCzdh3LNzbvN63PMD3Lq3b/BBVyVvV15nkDhvHqCGb7dy7B1mRDbgcrlSP4Ip/wBxF/LZ+SfBFP8AuIv5bP0pql5GmPgh0O2ODQwvp6eOsEdRIw1bniJz3RMu4xtIkHeOR0sHvN72Cz8S6QMEnqY6qSGtc+ENEUZEAiaGZtAaJMhfP/8AWUi+CKf9xF/LZ+SfBFP+4i/ls/SmqWc53O4jjGCNYx0jYXiEMDK9taXx7znCIQtZvvtvAXkza3utJANtcyVDdvtpo6+qEsLXNhjijiia+wcGsBJuGkjvOdodAFPtqK6koYt90EJkdcRM6tnaPM5ZNHE+ziu3Rb0b9c74RxCMHf7UEJaA03/xHMtbd9FtrceSi28YySSWcmjp9rcGdQU1FOyttD239WIGh8rgd9xvJci5dbRY8eJ7OAgmHEXW4Ew2PgbSA+4q9f2ao/4WD+VH+lP2ao/4WD+VH+lSjbOKwmRdcZPLRTuJbZ4BPFFB5PWxxREuEcQhYHONhvPJlJc62Vyb5lZNV0qYbU08tLURVTIS5ohZD1Q3Yow3cBJk1JaSRmLWF8rq2f2ao/4WD+VH+laDbGsw3DYeskpYHPdcRRCKMOe76uTRxPD1kAk5yaSYahFNsr2p22wOSjioTHXiGJxe0N6gFziXG7z1mebjyUW212mirpKeOlY9lLTRCOFj7B3Dfc7dcRc2aL3ztmtbidcaiV0r2sBce6xjWNaOAa0DIAe3nmtdLMBk32lbJUutKVkvngyxt1tqEfzO009shqpp0cdF8mIkTz3jpQddHSkHMR8m8C72DO9tn0Z9Ezqrdq65pbBrHEbh0vIu4tj+13q1vOKNrAGtAa1oAa0CwAGQAA0AWS22VryzTXWq1hHnQ0McEbYoWBkbBusa0WAHgvdabGNsqGj/ANoqomH0d7ef9Rt3H3L3wPGxVs61kcjIz/q3SN3C8Z9prCbhulibXvoqiw2SIiAIiIAiIgCIiAKP7c7SjD6OScW3z2IQeMjr7vrAzcfBqkCo3pqx4zVjaZp7FO3tD/iPAcb+pu6Paeav6ev1JpFN09EGyM7H7OvxOtbESSCTJO++YZe7jf0nE2Hi5XPitQ3swxANihAaxoyGQtl4DQf1Wi6N8J8iw01BFpas3bzEYuGfZvO+kFmq3qbNc8LhFfT16Y5fLCIizF4REQBa/HMajpIXSynTJrRq53Brfz4LIxCvjgjdLK7dYwXJ/AcydAFFtk9m5ceqfK6oFtFESGMuRv2PcB/83eweHGzqRkdH+xkmKz/CeIC8IPxER7r905ZH/CafrG98r3ukBdYomsaGsAa1oAa0AAAAWAAGgAXdRJBEWj2t2tgw6Ayym7jlFGO893IchzPD3A9ScnhHG0llnXa/a+HDYOtl7T3XEUY1e78GjieHrIB+dsex6atmdPUO3nu0GjWgaNYODR/U5lc7QbQTV0zp6h13HQDJrGjRrBwaP6nNaaWUuybovVhCPTxy95HmzlK+WFshNPwHvUp2MOF0tqrEHmZ4zipY279iD3pibMvxDCfE8hFG0x9SPjDdTc8ljsjbZ757I11yrh7Y7lpYv0/TuuKSmZGODpSZDr6Ld0DLhcqFYltvide4RvqJXl5DWxR9gEk5AMjA3jfS9yo81tzYK8+g7BKTyd1S1l6kPdG97s90WBAjy7ILSLnU558Fn0S06uxfqWdPc8+jvodbBu1OIND5bhzIci1h1vJwe+/DQePC1kRROhERAEREAREQBERAdJ5QxrnOyDQST4AXP2L5gcX4hXfKqp/Gw6yT32APsAX0Ht9XdThtW+9j1TmtPyn9hv2uCpjokohJikJ4RtfJ7mFo/wDJeh0vthKZi6n3TjAtjHS1pZCzJkLA1o9gt/lAWsWRiEu9LI7m4/fZY6xGoIiIAuk87WNc95DWtBLicgANSV2JtqoaY5seqvJKZxbSREGomGjs8rc9OyOPeOQXDqOMKwuXaGr86Oggd2iMi88h8sj6rTzOd3UNDHBGyKFgZGwBrGtFgAOAXjg+Dw0kLIIGBkbBZo+8k8XE5k8VmqJIIi6SuIaS0XNshe1zwBPBAajaramHDoDNMbnSOMHtSO5N/E8AvnbaPaOevndPO65OTWjusbwa0cvv1Vv13RdLXzmoxKqJOjYoRZrG8Gtc+/HU7ueqzK/BsIwWAzup2bwyZvfGyPdrutL755X5DMrfTOurjeTMVsJ2c7IoaSgkDBI6NwjcbNcWkNceTScnH1XsvFbbabaafEJzNOfBjB3Y28Gt/E8fu0c09sh716ErFCOqZijW5y0wOZprZDVbDZzZaauf2ezGD25SMh4N9J3h71ttktgX1Npqi7IdWt0dJ6vRb46nhzVo01MyJjWRtDWtFmtAsAF5Ft0rXvwepXVGtYXJo9ptjKeLBb08YD6eQPkfa73g9hxcfU5p5DdNlg9B+KllXLTk5TR7wHyozl/le5T2lpuvpqynIuJInADS5LXD77KnOjyt6nE6RxvnKIz/AMwGP73D3LRT76ZQ8Ge322xkfSqIi883BERAEREAREQBERAQ3pckthU49J0Q/wC8w/goB0HM/vsx5QG3tkYp/wBLkd8KnPJ0R/7zB+KgHQa7++zjnAfskYvQq/t5GKz+vEmJN8+a4Qi2XJFiNQRFGNocWmnmbhtBnUS5SPGkTeJJGhtmTwHiQuHTHxWpnxSp+DKE9n/3U2rWtB7QuOA0+UchxKtvZrZuDD6dtPTts1ubnHvPcdXvPFxt7LADIBY2xux8GGU4hhzcc5pD3pHczyA0A4DxuTvlEkERYdJjEEz3RxSse5gBeGODt25IG8RkDkcvBAZiItfjuOw0ULp6h26xvvceDWji48l1Jt4RxvG7Om0W0MNDA6ed1mjJrfOe7g1o4k/1XzptVtVNiM5mmNgMo4wezG3kOZ5nj7rem2O2E2JTGWXssbcRR37LG/i48T+C0VFRS1UghgaXOP3cS48Gr0oRj00dUviMEpS6iWmPB4ueXEMYCSTYAC5JPAAaqwdkejwR7s1YA5+rYtWt5F/pO8NB48MzA8FosLbvzzR9fbtOc4XbfzWN1A8bXP2JX9J1JHlGJJT4Dcb73Z/5VhssdjzI1wgoLESXoong2NV9f22RspoP3hBke7/4w6w9pBHrUqY2wAuT4nU+u2SgTNzsyfjj4sP3tVD4W/qq6Ij/AA6hhH0ZR+SvjZgfHH5h+9qobDGdbXRAayVDAPpSj81v6P8AH9P3MfVfhPqMIgRecbgiIgCIiAIiIAiIgI90gUXXYbVssSeqLmgc2Wkb9rQqc6I6wR4pCL5SNez2lpcP/FfQFRCHscx2jgWn1EWP2L5hic/D60HzqWfPM59XJYi/IgEeor0Ol90JwMXU+2cZl0V8W7K9vJx++68Fs8eaHOZMzNsrA5p55D8N1RDavahlDFfJ0r7iJnP5Tvkj7dPVhNZ02kx17HMpKQb9XPlG0Z7gPnu4DiRfkScgpjsfspTYPTl88rOuk7VTUSODQTqQHPOTAT7TmcyqHwXHMQ62WSk3zNNlJKxgdJY+aHkHqxkNLHIZ2AC20ewWIVbusq5bE53le6V+fIAm3tIXOSXBa2M9M2GU9wyR07hwibcfXdZvtBKg+LdO9XMSyjp2R3yBdeZ+uRsLNHqsfWu+HdGVJHnKXzHxO433Nz+1dJg6om+DMIjYxxuKmZjd1sTdHDeGfgfHIZ3tzAyR/DXYrjtR5O+olcAby7xLYo231cxtmk3yAIuSr+2a2agw+nbT07bNGbnHvPcdXvPFx/IDILy2T2Ugw2nbBAPGR5tvSO4ud+A4BZ2LYrFSxPnncGsYLkn7ABxJ0ARLOwbOuNY1DRwvnndusYPaTwa0cXHgF87babaS4lN1knZiZcQxXyYOZ5vPE+wZL02322lxKbeddsLCepjvoPSdzeeJ4aBR2ekc3dL2OG8Lt3gQCObb6jxC9ejp/TWp/F9jzLr9bx2MKSUu00WRT1U7GFjHuY05uDTuX+dbM+orlzg0LMwTZ+orn7sTbMB7bz3W+vmfAf1We6uMXmyWX4LqpyksQWEaqKnc94YwF7nGzQ0EknkBxVjbLdHDWWlrAHO1EWrW/PPnHw09akWz2ysFE34sbzyO3I7vHwHot8B7VuViwa8nAFsguURdOGwo6nqKerqCQBHE4g8iGuP4BU10fUZmxKkaeEoef+XeX72Ae1WV0g4h5NhBjvZ9W8NHPdvvO9m60D6ajXQhhZkrJZyMoY7Xy70hsP8AK1/uW2j20zmZLfdbGJeKIi883BERAEREAREQBERAFRPTRgRhrRUNHYqW3J+WwBrv8u4ff4q9lHNv9mfhCikiaPjG/GQ/PaDYeG8CW/SV/T2enNMpvhrg0Rbo8xXy3DOpOctGd0cyzMs/y3b62DmsOTZSmfKZpmGWQ8ZDvADgGtyaAPV61AtiNpXYbWNldcMPxc7bZ7pOeXpNIv7COKuPFqRrSJIyDFKN5jhmMxfI8rG48FZ1NeieezK6LNUcd0a6KJrQGtAa0aAAAD1AZBdkUUx3HJqicYdhw3p35SPGkY87tcCOLuGgzOWY0HOL4tPWT/B2G5yuymmvZsTfO7Q0I4n2DPSztj9kIMMpxDCLk5yyEdqR3M8hyHAe0nV7PYRQYDTbss0bHuG9LK8hrpCPRBz3RfJov77rpR9J8FXUCmw+KSofq6S3VQsaDYve9w3rcrNN7gBRJE0Wg2g2Mgr3tNU6V7GdyEP3IweLzugOc7hmbW4LfKsOkLpYbDv0tA4OkzbJMM2x8xHwc/x0HidLaozlL2Fdkoxj7jttXj2G4KOqoqaE1Wo7Id1Vxk6Rx7V+TQbnjYa03imLSTSOlmeZJHm7icyeA9Q4AD2JTU81VLuQtdJI43cddTm5zjoPEqyNl9hIqW0ktpZtbnusPyAePyjnystUrVUtMN33ZmVbs3nsvBG9mejySe01ZdkerY9HuHyvQb9vq1VkU1KyJgZG0Na3JrQLAL1RY223lmrjZBERAF70NKZZGsHE5+A4n3LwXrj2NDCqJ05t5RN2Kdp1BI1I5DvH6I4rqTk8I42kssr7pe2gFRW9RGfi6UdWORec3n2Wa36J5qyOiTAfJsPY9ws+oPWu+aQBGPqgH6Sp/YjZt+I1rI3XLAesqHH0Abuuebibe08ivpRjQAABYDIBbOqahBVL8zN06c5OxnKIi882hERAEREAREQBERAEREBSvTBsQYZDXQN+LkPx4A7jzlv/ADXcflfOXPRftqzd+Dax1o3G1M8+a4nuE8LnNp5m3EK46ukZKx0cjQ5jwWuacwQciCvnzpB2Ckw2XeZd1NIfi38Wn0Hn0hwPEeN16FM1bD0p89jDbB1S9SPHc3HSLtb5I59HTvBlGUkjT3ByHJ9tfR9aguB4tXRseyi6xvWZyPiZ23ADQygXDRmbAganVS3o5xDC7mCvp4g95+LqXjezvez98kMN9HAAcDzOZtlVy1FT8EYdaRxNpnMybYatJ0a0DvH6OehyWVyreJGquyM1mJX+DYNU4jUtii3pJZDdz3EusBq+RxubDn6gvpHZLZSnwml6thF7b08zrAvIGbnHg0C9hoB7SsLZnZukwKkc6R7QbA1E7si48A0a7t8mtHPmVVe3fSPPiT/J4A9sBNmRN78pvkZAPeG6D16K6nPd7LyJ2adlz4Nt0idLJnDqehcWw6STZtdJ4M4tZ46nwGsN2d2QmrSHG8cHpkZu8GDj69PWpFs10dgWmrbOdq2HVrfnnzj4ac7qdNaBkMgNFbO1JaIbL/bK4176p7v7GHhGDQ0sfVwsDRxOrnHm48Ss1EVBaEREARFnughpYjU1zxHG3Rp1ceAtqSfRGZQCmjjhjdV1RDIYxvZ+dysOOeQHEqmtrtp5cUquss7dvuU8QzLQTYCw1e42v4m3ALJ2427lxKQNAMdOw/FRD3Bz7autw0Gg5mwOizo5NPu1tWz40i8MbhnGD5zhweRw4DxOXoQiunjrnz2RinJ3y0R4JH0dbGjDqYB4HXy2dMcjY8GA8m/aSSpWiLzpScnlm6MVFYQREUSQREQBERAEREAREQBERAF4V1DHPG6KVgex4s5rhcEL3Wh2t2l8jja2JnW1M53KWAavfxJ5RtGbjkAOIugKV202ENPXMo6J/XPnzZF58QP7w6Wtc7x4AkjnZOCYTRbN0ZkncDM8fGOHfldqI4gfNH9SsB1VT4BE+oq3ioxKq7UhvmSfNb6EIIAvbtWFhkA3QxbAYnjW/WVsvUbzfiGOab21A3L/ABUfvcb3IWlt2YlY9v5/MlGFDKrW5qKvEq/aOr6qPdYxmbWF1o4hpvHjI+19BfXQXUxwfYRuHDuF0h70xF7+DSMmt8Peq5xzYquw515YnNa09mWO7meBD290+uxWzwXpZxGnADpBOzlKN4/XBDj7SVpn08ppaGseDPC6MG1JPPksRFpKXpiopP8AaqJzDfN0Za8eJPcPsz9a2MW3mCP/AMSVnzmP/AFZXRYuYs0K2D7mUi8ztfggz8qcfAMk/QsSbpIwaO+62eU8BukX9riAuKqb/Czrsgu6NgBfILPpcDlfmRuN1Jdl9mqhVd02btxRUbGcnyG504tZbP6RULxrbKvrzuzTPcDpEzssP0G9723V0OksfOxVLqYLjcs/G+kGgw67ae1VUC4uD2GHxeMteDbnxCq3FsbrMVnHWF0sjjaKJgNm34RsGnr15lSDZrohraoh048mi5vHxhHyY9R9K3qVw7MbGUmHNtTs7RFnyO7T3es8B4Cw8Fbrqo+HeRXosu+LZEU6PuiptKW1FYGvn1YzvNi8Twc/x0HDmrHRFgnZKx5kbIQUFhBERQJhERAEREAREQBERAEREARFwSgMTFcTZTxmR9ybhrGNzdI891jBxcT+JOQKr+txeSCocIoxVYvO2xa3tRUcXms3tA0XuSbbxzNhuhbepfUV8p8lO41t2Gq7zYm6PbSjSSc2s6Tut7oubkyHZ/ZqnoYyyBtt43ke470kjvSkec3HM+/JSWFuyLy+CObKdG7YZPLK9/lNY47xe7NkZ/4YOpHpEZcAFN0RcbbeWdSS2Rw5oOR46qM4z0bYdVXL6drHnz4iYj6yG9lxy84FSdF2MnHdM44qXKKqr+geI3MFU9vISMD/ALWlq01T0F1gPxc8Dhzd1kZ9wa771dyK9dVau5S+mrfYov8A9DsQ/eU315f/AKlm0vQRUEDraqJp4hrHv9xJb9yudFL/ANlvk4ulrK4w3oPo2G80ssuelxG0+B3c/cQpng+zFJRi1NBHH8oC7j63m7j7StoiolbOfxMtjXGPCCIirLAiIgCIiAIiIAiIgCIiAIiIAiIgCwaygM53ZDaLiwGxk8HkeZ8ka8crhZyIDrHGGgNaAABYACwAGQAA0C7IiAIiIAiIgCIiAIiIAiIgCIiAIiIAiIgCIiAIiIAiIgCIiAIiIAiIgCIiAIiIAiIgCIiAIiIAiIgCIiAIiIAiIgCIiAIiIAiIgCIiAIiIAiIgCIiAIiIAiIgCIiAIiIAiIgCIiAIiIAiIgCIiAIiIAiIgCIiA/9k=">
            <a:extLst>
              <a:ext uri="{FF2B5EF4-FFF2-40B4-BE49-F238E27FC236}">
                <a16:creationId xmlns:a16="http://schemas.microsoft.com/office/drawing/2014/main" id="{5A05E5B9-3676-451F-8EAD-2E0C0D695DBA}"/>
              </a:ext>
            </a:extLst>
          </p:cNvPr>
          <p:cNvSpPr>
            <a:spLocks noChangeAspect="1" noChangeArrowheads="1"/>
          </p:cNvSpPr>
          <p:nvPr/>
        </p:nvSpPr>
        <p:spPr bwMode="auto">
          <a:xfrm>
            <a:off x="117475"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2" name="Picture 1">
            <a:extLst>
              <a:ext uri="{FF2B5EF4-FFF2-40B4-BE49-F238E27FC236}">
                <a16:creationId xmlns:a16="http://schemas.microsoft.com/office/drawing/2014/main" id="{634A9772-C081-894B-BC6D-909667FC0894}"/>
              </a:ext>
            </a:extLst>
          </p:cNvPr>
          <p:cNvPicPr>
            <a:picLocks noChangeAspect="1"/>
          </p:cNvPicPr>
          <p:nvPr/>
        </p:nvPicPr>
        <p:blipFill>
          <a:blip r:embed="rId2"/>
          <a:stretch>
            <a:fillRect/>
          </a:stretch>
        </p:blipFill>
        <p:spPr>
          <a:xfrm>
            <a:off x="2749550" y="4435323"/>
            <a:ext cx="3949700" cy="2057400"/>
          </a:xfrm>
          <a:prstGeom prst="rect">
            <a:avLst/>
          </a:prstGeom>
        </p:spPr>
      </p:pic>
    </p:spTree>
    <p:extLst>
      <p:ext uri="{BB962C8B-B14F-4D97-AF65-F5344CB8AC3E}">
        <p14:creationId xmlns:p14="http://schemas.microsoft.com/office/powerpoint/2010/main" val="2298897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63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5"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a:extLst>
              <a:ext uri="{FF2B5EF4-FFF2-40B4-BE49-F238E27FC236}">
                <a16:creationId xmlns:a16="http://schemas.microsoft.com/office/drawing/2014/main" id="{EC002899-6FB4-4C7F-BDD2-430F3A0BF9C6}"/>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sp>
        <p:nvSpPr>
          <p:cNvPr id="221187" name="Rectangle 3">
            <a:extLst>
              <a:ext uri="{FF2B5EF4-FFF2-40B4-BE49-F238E27FC236}">
                <a16:creationId xmlns:a16="http://schemas.microsoft.com/office/drawing/2014/main" id="{548873C4-C1CF-4C50-AEB7-14AE69865103}"/>
              </a:ext>
            </a:extLst>
          </p:cNvPr>
          <p:cNvSpPr>
            <a:spLocks noChangeArrowheads="1"/>
          </p:cNvSpPr>
          <p:nvPr/>
        </p:nvSpPr>
        <p:spPr bwMode="auto">
          <a:xfrm>
            <a:off x="4953000" y="2667000"/>
            <a:ext cx="4038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Off-Site Promotions:</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Any promotional activities that occur away from an organization’s facility, venue or offices</a:t>
            </a:r>
          </a:p>
        </p:txBody>
      </p:sp>
      <p:sp>
        <p:nvSpPr>
          <p:cNvPr id="221188" name="Line 4">
            <a:extLst>
              <a:ext uri="{FF2B5EF4-FFF2-40B4-BE49-F238E27FC236}">
                <a16:creationId xmlns:a16="http://schemas.microsoft.com/office/drawing/2014/main" id="{3F94F0BA-EFEF-4EFE-897B-297719E581E5}"/>
              </a:ext>
            </a:extLst>
          </p:cNvPr>
          <p:cNvSpPr>
            <a:spLocks noChangeShapeType="1"/>
          </p:cNvSpPr>
          <p:nvPr/>
        </p:nvSpPr>
        <p:spPr bwMode="auto">
          <a:xfrm>
            <a:off x="4648200" y="1828800"/>
            <a:ext cx="0" cy="4267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189" name="Rectangle 5">
            <a:extLst>
              <a:ext uri="{FF2B5EF4-FFF2-40B4-BE49-F238E27FC236}">
                <a16:creationId xmlns:a16="http://schemas.microsoft.com/office/drawing/2014/main" id="{E39EABE9-BA49-4C2B-A161-76AE2D9B7DF1}"/>
              </a:ext>
            </a:extLst>
          </p:cNvPr>
          <p:cNvSpPr>
            <a:spLocks noChangeArrowheads="1"/>
          </p:cNvSpPr>
          <p:nvPr/>
        </p:nvSpPr>
        <p:spPr bwMode="auto">
          <a:xfrm>
            <a:off x="228600" y="3152775"/>
            <a:ext cx="42672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Could include clinics and camps, school functions (assemblies, etc.) and exhibition games</a:t>
            </a:r>
          </a:p>
        </p:txBody>
      </p:sp>
      <p:grpSp>
        <p:nvGrpSpPr>
          <p:cNvPr id="63493" name="Group 6">
            <a:extLst>
              <a:ext uri="{FF2B5EF4-FFF2-40B4-BE49-F238E27FC236}">
                <a16:creationId xmlns:a16="http://schemas.microsoft.com/office/drawing/2014/main" id="{25F08BE7-6C45-4CD8-AF92-DE04E17E9985}"/>
              </a:ext>
            </a:extLst>
          </p:cNvPr>
          <p:cNvGrpSpPr>
            <a:grpSpLocks/>
          </p:cNvGrpSpPr>
          <p:nvPr/>
        </p:nvGrpSpPr>
        <p:grpSpPr bwMode="auto">
          <a:xfrm>
            <a:off x="0" y="0"/>
            <a:ext cx="9144000" cy="976313"/>
            <a:chOff x="0" y="0"/>
            <a:chExt cx="5760" cy="615"/>
          </a:xfrm>
        </p:grpSpPr>
        <p:sp>
          <p:nvSpPr>
            <p:cNvPr id="63495" name="Text Box 7">
              <a:extLst>
                <a:ext uri="{FF2B5EF4-FFF2-40B4-BE49-F238E27FC236}">
                  <a16:creationId xmlns:a16="http://schemas.microsoft.com/office/drawing/2014/main" id="{0FA24C22-7A52-4FB4-A142-9F96AA6840E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3496" name="Text Box 8">
              <a:extLst>
                <a:ext uri="{FF2B5EF4-FFF2-40B4-BE49-F238E27FC236}">
                  <a16:creationId xmlns:a16="http://schemas.microsoft.com/office/drawing/2014/main" id="{2BC02DEF-8B92-478A-B203-8C94DE7FA7E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3494" name="Text Box 9">
            <a:extLst>
              <a:ext uri="{FF2B5EF4-FFF2-40B4-BE49-F238E27FC236}">
                <a16:creationId xmlns:a16="http://schemas.microsoft.com/office/drawing/2014/main" id="{E1771397-4A82-4542-A81C-68ED59CD05C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1187"/>
                                        </p:tgtEl>
                                        <p:attrNameLst>
                                          <p:attrName>style.visibility</p:attrName>
                                        </p:attrNameLst>
                                      </p:cBhvr>
                                      <p:to>
                                        <p:strVal val="visible"/>
                                      </p:to>
                                    </p:set>
                                    <p:anim calcmode="lin" valueType="num">
                                      <p:cBhvr additive="base">
                                        <p:cTn id="7" dur="500" fill="hold"/>
                                        <p:tgtEl>
                                          <p:spTgt spid="221187"/>
                                        </p:tgtEl>
                                        <p:attrNameLst>
                                          <p:attrName>ppt_x</p:attrName>
                                        </p:attrNameLst>
                                      </p:cBhvr>
                                      <p:tavLst>
                                        <p:tav tm="0">
                                          <p:val>
                                            <p:strVal val="1+#ppt_w/2"/>
                                          </p:val>
                                        </p:tav>
                                        <p:tav tm="100000">
                                          <p:val>
                                            <p:strVal val="#ppt_x"/>
                                          </p:val>
                                        </p:tav>
                                      </p:tavLst>
                                    </p:anim>
                                    <p:anim calcmode="lin" valueType="num">
                                      <p:cBhvr additive="base">
                                        <p:cTn id="8" dur="500" fill="hold"/>
                                        <p:tgtEl>
                                          <p:spTgt spid="221187"/>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21188"/>
                                        </p:tgtEl>
                                        <p:attrNameLst>
                                          <p:attrName>style.visibility</p:attrName>
                                        </p:attrNameLst>
                                      </p:cBhvr>
                                      <p:to>
                                        <p:strVal val="visible"/>
                                      </p:to>
                                    </p:set>
                                    <p:animEffect transition="in" filter="dissolve">
                                      <p:cBhvr>
                                        <p:cTn id="11" dur="500"/>
                                        <p:tgtEl>
                                          <p:spTgt spid="221188"/>
                                        </p:tgtEl>
                                      </p:cBhvr>
                                    </p:animEffect>
                                  </p:childTnLst>
                                </p:cTn>
                              </p:par>
                              <p:par>
                                <p:cTn id="12" presetID="2" presetClass="entr" presetSubtype="8" fill="hold" nodeType="withEffect">
                                  <p:stCondLst>
                                    <p:cond delay="0"/>
                                  </p:stCondLst>
                                  <p:childTnLst>
                                    <p:set>
                                      <p:cBhvr>
                                        <p:cTn id="13" dur="1" fill="hold">
                                          <p:stCondLst>
                                            <p:cond delay="0"/>
                                          </p:stCondLst>
                                        </p:cTn>
                                        <p:tgtEl>
                                          <p:spTgt spid="221189">
                                            <p:txEl>
                                              <p:pRg st="0" end="0"/>
                                            </p:txEl>
                                          </p:spTgt>
                                        </p:tgtEl>
                                        <p:attrNameLst>
                                          <p:attrName>style.visibility</p:attrName>
                                        </p:attrNameLst>
                                      </p:cBhvr>
                                      <p:to>
                                        <p:strVal val="visible"/>
                                      </p:to>
                                    </p:set>
                                    <p:anim calcmode="lin" valueType="num">
                                      <p:cBhvr additive="base">
                                        <p:cTn id="14" dur="500" fill="hold"/>
                                        <p:tgtEl>
                                          <p:spTgt spid="221189">
                                            <p:txEl>
                                              <p:pRg st="0" end="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22118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a:extLst>
              <a:ext uri="{FF2B5EF4-FFF2-40B4-BE49-F238E27FC236}">
                <a16:creationId xmlns:a16="http://schemas.microsoft.com/office/drawing/2014/main" id="{CBD3A038-C7D9-4CA4-AB8E-D87D2A572A9F}"/>
              </a:ext>
            </a:extLst>
          </p:cNvPr>
          <p:cNvSpPr>
            <a:spLocks noChangeArrowheads="1"/>
          </p:cNvSpPr>
          <p:nvPr/>
        </p:nvSpPr>
        <p:spPr bwMode="auto">
          <a:xfrm>
            <a:off x="3200400" y="990600"/>
            <a:ext cx="2006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4514" name="Group 6">
            <a:extLst>
              <a:ext uri="{FF2B5EF4-FFF2-40B4-BE49-F238E27FC236}">
                <a16:creationId xmlns:a16="http://schemas.microsoft.com/office/drawing/2014/main" id="{70656FE8-1FDD-4421-8C63-1F5524A830B8}"/>
              </a:ext>
            </a:extLst>
          </p:cNvPr>
          <p:cNvGrpSpPr>
            <a:grpSpLocks/>
          </p:cNvGrpSpPr>
          <p:nvPr/>
        </p:nvGrpSpPr>
        <p:grpSpPr bwMode="auto">
          <a:xfrm>
            <a:off x="0" y="0"/>
            <a:ext cx="9144000" cy="976313"/>
            <a:chOff x="0" y="0"/>
            <a:chExt cx="5760" cy="615"/>
          </a:xfrm>
        </p:grpSpPr>
        <p:sp>
          <p:nvSpPr>
            <p:cNvPr id="64519" name="Text Box 7">
              <a:extLst>
                <a:ext uri="{FF2B5EF4-FFF2-40B4-BE49-F238E27FC236}">
                  <a16:creationId xmlns:a16="http://schemas.microsoft.com/office/drawing/2014/main" id="{71441ED8-A5B0-4072-897F-44DF2ACE731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4520" name="Text Box 8">
              <a:extLst>
                <a:ext uri="{FF2B5EF4-FFF2-40B4-BE49-F238E27FC236}">
                  <a16:creationId xmlns:a16="http://schemas.microsoft.com/office/drawing/2014/main" id="{BADCF46B-7ABA-42CB-828F-4A1D944D6A6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4515" name="Text Box 9">
            <a:extLst>
              <a:ext uri="{FF2B5EF4-FFF2-40B4-BE49-F238E27FC236}">
                <a16:creationId xmlns:a16="http://schemas.microsoft.com/office/drawing/2014/main" id="{98ED6110-E35F-4A7F-93CD-5BCEDD94B5A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1146" name="Text Box 10">
            <a:extLst>
              <a:ext uri="{FF2B5EF4-FFF2-40B4-BE49-F238E27FC236}">
                <a16:creationId xmlns:a16="http://schemas.microsoft.com/office/drawing/2014/main" id="{393EF734-A401-4D25-A551-269EBA5F185A}"/>
              </a:ext>
            </a:extLst>
          </p:cNvPr>
          <p:cNvSpPr txBox="1">
            <a:spLocks noChangeArrowheads="1"/>
          </p:cNvSpPr>
          <p:nvPr/>
        </p:nvSpPr>
        <p:spPr bwMode="auto">
          <a:xfrm>
            <a:off x="304800" y="1752600"/>
            <a:ext cx="8534400" cy="2462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2200">
                <a:latin typeface="Verdana" panose="020B0604030504040204" pitchFamily="34" charset="0"/>
              </a:rPr>
              <a:t>An exhibition game between global soccer powers Manchester United and Real Madrid in 2014 at the University of Michigan’s football stadium sold out in less than a day and set a U.S. soccer attendance record with 109,318 fans, providing exposure for the growing sport of soccer and two global European soccer franchises looking to expand a fan base in new markets.</a:t>
            </a:r>
          </a:p>
        </p:txBody>
      </p:sp>
      <p:pic>
        <p:nvPicPr>
          <p:cNvPr id="64517" name="Picture 11" descr="m1">
            <a:extLst>
              <a:ext uri="{FF2B5EF4-FFF2-40B4-BE49-F238E27FC236}">
                <a16:creationId xmlns:a16="http://schemas.microsoft.com/office/drawing/2014/main" id="{CEDA66D8-797C-4B9C-857B-B4319BA2E1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4343400"/>
            <a:ext cx="3581400"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8" name="Picture 12" descr="m2">
            <a:extLst>
              <a:ext uri="{FF2B5EF4-FFF2-40B4-BE49-F238E27FC236}">
                <a16:creationId xmlns:a16="http://schemas.microsoft.com/office/drawing/2014/main" id="{307B763B-F0CC-4C1C-983D-B1803DEEDD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343400"/>
            <a:ext cx="37338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a:extLst>
              <a:ext uri="{FF2B5EF4-FFF2-40B4-BE49-F238E27FC236}">
                <a16:creationId xmlns:a16="http://schemas.microsoft.com/office/drawing/2014/main" id="{C9140EF4-3BEB-4370-B603-4CB901EEC59A}"/>
              </a:ext>
            </a:extLst>
          </p:cNvPr>
          <p:cNvSpPr>
            <a:spLocks noChangeArrowheads="1"/>
          </p:cNvSpPr>
          <p:nvPr/>
        </p:nvSpPr>
        <p:spPr bwMode="auto">
          <a:xfrm>
            <a:off x="3352800" y="990600"/>
            <a:ext cx="2006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6562" name="Group 6">
            <a:extLst>
              <a:ext uri="{FF2B5EF4-FFF2-40B4-BE49-F238E27FC236}">
                <a16:creationId xmlns:a16="http://schemas.microsoft.com/office/drawing/2014/main" id="{179D2CDC-0D8B-4C50-8048-15FF26FC56D5}"/>
              </a:ext>
            </a:extLst>
          </p:cNvPr>
          <p:cNvGrpSpPr>
            <a:grpSpLocks/>
          </p:cNvGrpSpPr>
          <p:nvPr/>
        </p:nvGrpSpPr>
        <p:grpSpPr bwMode="auto">
          <a:xfrm>
            <a:off x="0" y="0"/>
            <a:ext cx="9144000" cy="976313"/>
            <a:chOff x="0" y="0"/>
            <a:chExt cx="5760" cy="615"/>
          </a:xfrm>
        </p:grpSpPr>
        <p:sp>
          <p:nvSpPr>
            <p:cNvPr id="66566" name="Text Box 7">
              <a:extLst>
                <a:ext uri="{FF2B5EF4-FFF2-40B4-BE49-F238E27FC236}">
                  <a16:creationId xmlns:a16="http://schemas.microsoft.com/office/drawing/2014/main" id="{8E0A023D-409F-4BF3-B8E2-064AEAAA2C4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6567" name="Text Box 8">
              <a:extLst>
                <a:ext uri="{FF2B5EF4-FFF2-40B4-BE49-F238E27FC236}">
                  <a16:creationId xmlns:a16="http://schemas.microsoft.com/office/drawing/2014/main" id="{1139D4C5-7161-4FCF-B080-B644C11E425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6563" name="Text Box 9">
            <a:extLst>
              <a:ext uri="{FF2B5EF4-FFF2-40B4-BE49-F238E27FC236}">
                <a16:creationId xmlns:a16="http://schemas.microsoft.com/office/drawing/2014/main" id="{94CEF0F1-1662-48A1-A01C-B3D49638FC1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3492" name="TextBox 1">
            <a:extLst>
              <a:ext uri="{FF2B5EF4-FFF2-40B4-BE49-F238E27FC236}">
                <a16:creationId xmlns:a16="http://schemas.microsoft.com/office/drawing/2014/main" id="{499B9E18-014F-44B9-A083-A6D51D55DF0B}"/>
              </a:ext>
            </a:extLst>
          </p:cNvPr>
          <p:cNvSpPr txBox="1">
            <a:spLocks noChangeArrowheads="1"/>
          </p:cNvSpPr>
          <p:nvPr/>
        </p:nvSpPr>
        <p:spPr bwMode="auto">
          <a:xfrm>
            <a:off x="304800" y="1600200"/>
            <a:ext cx="8534400" cy="313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a:defRPr/>
            </a:pPr>
            <a:r>
              <a:rPr lang="en-US" sz="2200" dirty="0">
                <a:latin typeface="Verdana" charset="0"/>
                <a:cs typeface="Verdana" charset="0"/>
              </a:rPr>
              <a:t>In 2017, the city of Miami played host to “El </a:t>
            </a:r>
            <a:r>
              <a:rPr lang="en-US" sz="2200" dirty="0" err="1">
                <a:latin typeface="Verdana" charset="0"/>
                <a:cs typeface="Verdana" charset="0"/>
              </a:rPr>
              <a:t>Clasico</a:t>
            </a:r>
            <a:r>
              <a:rPr lang="en-US" sz="2200" dirty="0">
                <a:latin typeface="Verdana" charset="0"/>
                <a:cs typeface="Verdana" charset="0"/>
              </a:rPr>
              <a:t>”, an exhibition match between two of the most popular soccer clubs rivals in the World (Real Madrid vs. FC Barcelona)</a:t>
            </a:r>
          </a:p>
          <a:p>
            <a:pPr marL="0" lvl="6" indent="0" algn="just">
              <a:defRPr/>
            </a:pPr>
            <a:endParaRPr lang="en-US" sz="2200" dirty="0">
              <a:latin typeface="Verdana" charset="0"/>
              <a:cs typeface="Verdana" charset="0"/>
            </a:endParaRPr>
          </a:p>
          <a:p>
            <a:pPr marL="0" lvl="6" indent="0" algn="just">
              <a:defRPr/>
            </a:pPr>
            <a:r>
              <a:rPr lang="en-US" sz="2200" dirty="0">
                <a:latin typeface="Verdana" charset="0"/>
                <a:cs typeface="Verdana" charset="0"/>
              </a:rPr>
              <a:t>The event not only attracted a sell-out crowd at Hard Rock Stadium (with upper level seats selling for over $500 on the secondary market), but also drew thousands of fans in the days leading up to the game just to watch the teams practice</a:t>
            </a:r>
          </a:p>
        </p:txBody>
      </p:sp>
      <p:pic>
        <p:nvPicPr>
          <p:cNvPr id="66565" name="Picture 1" descr="thumb-fallback2.png">
            <a:extLst>
              <a:ext uri="{FF2B5EF4-FFF2-40B4-BE49-F238E27FC236}">
                <a16:creationId xmlns:a16="http://schemas.microsoft.com/office/drawing/2014/main" id="{32B7B805-F8A4-4935-A4CB-D54D5357B8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648200"/>
            <a:ext cx="2651125"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a:extLst>
              <a:ext uri="{FF2B5EF4-FFF2-40B4-BE49-F238E27FC236}">
                <a16:creationId xmlns:a16="http://schemas.microsoft.com/office/drawing/2014/main" id="{3BB90E43-D72D-4AF4-A0B7-75564C7D9ECD}"/>
              </a:ext>
            </a:extLst>
          </p:cNvPr>
          <p:cNvSpPr>
            <a:spLocks noChangeArrowheads="1"/>
          </p:cNvSpPr>
          <p:nvPr/>
        </p:nvSpPr>
        <p:spPr bwMode="auto">
          <a:xfrm>
            <a:off x="3200400" y="990600"/>
            <a:ext cx="2006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8610" name="Group 6">
            <a:extLst>
              <a:ext uri="{FF2B5EF4-FFF2-40B4-BE49-F238E27FC236}">
                <a16:creationId xmlns:a16="http://schemas.microsoft.com/office/drawing/2014/main" id="{4A95341A-EEC6-4E14-80B2-C67ED2F57D95}"/>
              </a:ext>
            </a:extLst>
          </p:cNvPr>
          <p:cNvGrpSpPr>
            <a:grpSpLocks/>
          </p:cNvGrpSpPr>
          <p:nvPr/>
        </p:nvGrpSpPr>
        <p:grpSpPr bwMode="auto">
          <a:xfrm>
            <a:off x="0" y="0"/>
            <a:ext cx="9144000" cy="976313"/>
            <a:chOff x="0" y="0"/>
            <a:chExt cx="5760" cy="615"/>
          </a:xfrm>
        </p:grpSpPr>
        <p:sp>
          <p:nvSpPr>
            <p:cNvPr id="68614" name="Text Box 7">
              <a:extLst>
                <a:ext uri="{FF2B5EF4-FFF2-40B4-BE49-F238E27FC236}">
                  <a16:creationId xmlns:a16="http://schemas.microsoft.com/office/drawing/2014/main" id="{6370EBAF-7205-4333-87F0-0B04F8ED7F6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8615" name="Text Box 8">
              <a:extLst>
                <a:ext uri="{FF2B5EF4-FFF2-40B4-BE49-F238E27FC236}">
                  <a16:creationId xmlns:a16="http://schemas.microsoft.com/office/drawing/2014/main" id="{122E46AE-B3E4-4157-B18D-C62F99E1CEF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8611" name="Text Box 9">
            <a:extLst>
              <a:ext uri="{FF2B5EF4-FFF2-40B4-BE49-F238E27FC236}">
                <a16:creationId xmlns:a16="http://schemas.microsoft.com/office/drawing/2014/main" id="{E6F667CE-849D-4018-B6E6-6500ACF59C8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2172" name="Text Box 12">
            <a:extLst>
              <a:ext uri="{FF2B5EF4-FFF2-40B4-BE49-F238E27FC236}">
                <a16:creationId xmlns:a16="http://schemas.microsoft.com/office/drawing/2014/main" id="{028A20F9-68A3-46F7-9178-73C79B073684}"/>
              </a:ext>
            </a:extLst>
          </p:cNvPr>
          <p:cNvSpPr txBox="1">
            <a:spLocks noChangeArrowheads="1"/>
          </p:cNvSpPr>
          <p:nvPr/>
        </p:nvSpPr>
        <p:spPr bwMode="auto">
          <a:xfrm>
            <a:off x="381000" y="3934326"/>
            <a:ext cx="8382000" cy="21236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2200" dirty="0">
                <a:solidFill>
                  <a:srgbClr val="CC3300"/>
                </a:solidFill>
                <a:latin typeface="Verdana" panose="020B0604030504040204" pitchFamily="34" charset="0"/>
              </a:rPr>
              <a:t>In 2018, a sold-out NBA exhibition game in Africa was broadcast live in the U.S. and in Africa in an effort to build excitement for the league throughout the country (and promoted through a number of social channels like nba.com/</a:t>
            </a:r>
            <a:r>
              <a:rPr lang="en-US" altLang="en-US" sz="2200" dirty="0" err="1">
                <a:solidFill>
                  <a:srgbClr val="CC3300"/>
                </a:solidFill>
                <a:latin typeface="Verdana" panose="020B0604030504040204" pitchFamily="34" charset="0"/>
              </a:rPr>
              <a:t>africa</a:t>
            </a:r>
            <a:r>
              <a:rPr lang="en-US" altLang="en-US" sz="2200" dirty="0">
                <a:solidFill>
                  <a:srgbClr val="CC3300"/>
                </a:solidFill>
                <a:latin typeface="Verdana" panose="020B0604030504040204" pitchFamily="34" charset="0"/>
              </a:rPr>
              <a:t>; Facebook.com/Africa and Twitter @</a:t>
            </a:r>
            <a:r>
              <a:rPr lang="en-US" altLang="en-US" sz="2200" dirty="0" err="1">
                <a:solidFill>
                  <a:srgbClr val="CC3300"/>
                </a:solidFill>
                <a:latin typeface="Verdana" panose="020B0604030504040204" pitchFamily="34" charset="0"/>
              </a:rPr>
              <a:t>NBA_Africa</a:t>
            </a:r>
            <a:r>
              <a:rPr lang="en-US" altLang="en-US" sz="2200" dirty="0">
                <a:solidFill>
                  <a:srgbClr val="CC3300"/>
                </a:solidFill>
                <a:latin typeface="Verdana" panose="020B0604030504040204" pitchFamily="34" charset="0"/>
              </a:rPr>
              <a:t> using the hashtag #</a:t>
            </a:r>
            <a:r>
              <a:rPr lang="en-US" altLang="en-US" sz="2200" dirty="0" err="1">
                <a:solidFill>
                  <a:srgbClr val="CC3300"/>
                </a:solidFill>
                <a:latin typeface="Verdana" panose="020B0604030504040204" pitchFamily="34" charset="0"/>
              </a:rPr>
              <a:t>NBAAfricaGame</a:t>
            </a:r>
            <a:r>
              <a:rPr lang="en-US" altLang="en-US" sz="2200" dirty="0">
                <a:solidFill>
                  <a:srgbClr val="CC3300"/>
                </a:solidFill>
                <a:latin typeface="Verdana" panose="020B0604030504040204" pitchFamily="34" charset="0"/>
              </a:rPr>
              <a:t>)</a:t>
            </a:r>
          </a:p>
        </p:txBody>
      </p:sp>
      <p:pic>
        <p:nvPicPr>
          <p:cNvPr id="68619" name="Picture 11" descr="Image result for nba africa 2018">
            <a:extLst>
              <a:ext uri="{FF2B5EF4-FFF2-40B4-BE49-F238E27FC236}">
                <a16:creationId xmlns:a16="http://schemas.microsoft.com/office/drawing/2014/main" id="{E352EE68-4E19-4198-AC86-8D62154B5B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9700" y="1676400"/>
            <a:ext cx="6324600" cy="19610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a:extLst>
              <a:ext uri="{FF2B5EF4-FFF2-40B4-BE49-F238E27FC236}">
                <a16:creationId xmlns:a16="http://schemas.microsoft.com/office/drawing/2014/main" id="{71A0FF14-F902-4509-B258-4899F22EF569}"/>
              </a:ext>
            </a:extLst>
          </p:cNvPr>
          <p:cNvSpPr>
            <a:spLocks noChangeArrowheads="1"/>
          </p:cNvSpPr>
          <p:nvPr/>
        </p:nvSpPr>
        <p:spPr bwMode="auto">
          <a:xfrm>
            <a:off x="3200400" y="990600"/>
            <a:ext cx="2006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67586" name="Group 6">
            <a:extLst>
              <a:ext uri="{FF2B5EF4-FFF2-40B4-BE49-F238E27FC236}">
                <a16:creationId xmlns:a16="http://schemas.microsoft.com/office/drawing/2014/main" id="{65F28939-8FD5-4091-899F-07304123D0A1}"/>
              </a:ext>
            </a:extLst>
          </p:cNvPr>
          <p:cNvGrpSpPr>
            <a:grpSpLocks/>
          </p:cNvGrpSpPr>
          <p:nvPr/>
        </p:nvGrpSpPr>
        <p:grpSpPr bwMode="auto">
          <a:xfrm>
            <a:off x="0" y="0"/>
            <a:ext cx="9144000" cy="976313"/>
            <a:chOff x="0" y="0"/>
            <a:chExt cx="5760" cy="615"/>
          </a:xfrm>
        </p:grpSpPr>
        <p:sp>
          <p:nvSpPr>
            <p:cNvPr id="67590" name="Text Box 7">
              <a:extLst>
                <a:ext uri="{FF2B5EF4-FFF2-40B4-BE49-F238E27FC236}">
                  <a16:creationId xmlns:a16="http://schemas.microsoft.com/office/drawing/2014/main" id="{7A4610D5-74A2-47E5-B2F2-8FAFD4C2D2C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7591" name="Text Box 8">
              <a:extLst>
                <a:ext uri="{FF2B5EF4-FFF2-40B4-BE49-F238E27FC236}">
                  <a16:creationId xmlns:a16="http://schemas.microsoft.com/office/drawing/2014/main" id="{4BB2FDDD-6C1C-408F-B971-72FD3FCA8C0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7587" name="Text Box 9">
            <a:extLst>
              <a:ext uri="{FF2B5EF4-FFF2-40B4-BE49-F238E27FC236}">
                <a16:creationId xmlns:a16="http://schemas.microsoft.com/office/drawing/2014/main" id="{ED359492-F96A-462B-9016-E5F53ABEACC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7588" name="TextBox 3">
            <a:extLst>
              <a:ext uri="{FF2B5EF4-FFF2-40B4-BE49-F238E27FC236}">
                <a16:creationId xmlns:a16="http://schemas.microsoft.com/office/drawing/2014/main" id="{6BDFFD70-6428-416C-AFE0-1323A15D03E9}"/>
              </a:ext>
            </a:extLst>
          </p:cNvPr>
          <p:cNvSpPr txBox="1">
            <a:spLocks noChangeArrowheads="1"/>
          </p:cNvSpPr>
          <p:nvPr/>
        </p:nvSpPr>
        <p:spPr bwMode="auto">
          <a:xfrm>
            <a:off x="234950" y="1653250"/>
            <a:ext cx="86741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dirty="0">
                <a:solidFill>
                  <a:srgbClr val="CC9900"/>
                </a:solidFill>
                <a:latin typeface="Verdana" panose="020B0604030504040204" pitchFamily="34" charset="0"/>
              </a:rPr>
              <a:t>Recognizing an opportunity to gain out-of-market fans on the heels of one of the most improbable seasons in sports history, the Las Vegas Golden Knights hosted a hockey camp for children in Boise, Idaho</a:t>
            </a:r>
          </a:p>
        </p:txBody>
      </p:sp>
      <p:pic>
        <p:nvPicPr>
          <p:cNvPr id="67593" name="Picture 9" descr="Image result for golden knights boise camp">
            <a:extLst>
              <a:ext uri="{FF2B5EF4-FFF2-40B4-BE49-F238E27FC236}">
                <a16:creationId xmlns:a16="http://schemas.microsoft.com/office/drawing/2014/main" id="{5830CE8E-C1EA-4B0E-945E-E1F488DB46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2800" y="3516028"/>
            <a:ext cx="4978400" cy="2800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a:extLst>
              <a:ext uri="{FF2B5EF4-FFF2-40B4-BE49-F238E27FC236}">
                <a16:creationId xmlns:a16="http://schemas.microsoft.com/office/drawing/2014/main" id="{72402E98-9DF0-495B-B87E-66879C2E7AA1}"/>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sp>
        <p:nvSpPr>
          <p:cNvPr id="222211" name="Rectangle 3">
            <a:extLst>
              <a:ext uri="{FF2B5EF4-FFF2-40B4-BE49-F238E27FC236}">
                <a16:creationId xmlns:a16="http://schemas.microsoft.com/office/drawing/2014/main" id="{AB9C1418-B7B4-41C2-825C-09C9416EC64F}"/>
              </a:ext>
            </a:extLst>
          </p:cNvPr>
          <p:cNvSpPr>
            <a:spLocks noChangeArrowheads="1"/>
          </p:cNvSpPr>
          <p:nvPr/>
        </p:nvSpPr>
        <p:spPr bwMode="auto">
          <a:xfrm>
            <a:off x="4953000" y="2667000"/>
            <a:ext cx="4038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Fan Identification:</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The emotional attachment an individual fan has toward a particular team or athlete</a:t>
            </a:r>
          </a:p>
        </p:txBody>
      </p:sp>
      <p:sp>
        <p:nvSpPr>
          <p:cNvPr id="222212" name="Line 4">
            <a:extLst>
              <a:ext uri="{FF2B5EF4-FFF2-40B4-BE49-F238E27FC236}">
                <a16:creationId xmlns:a16="http://schemas.microsoft.com/office/drawing/2014/main" id="{6F770541-A91C-487B-AB42-8E9D60629493}"/>
              </a:ext>
            </a:extLst>
          </p:cNvPr>
          <p:cNvSpPr>
            <a:spLocks noChangeShapeType="1"/>
          </p:cNvSpPr>
          <p:nvPr/>
        </p:nvSpPr>
        <p:spPr bwMode="auto">
          <a:xfrm>
            <a:off x="4648200" y="1828800"/>
            <a:ext cx="0" cy="4267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213" name="Rectangle 5">
            <a:extLst>
              <a:ext uri="{FF2B5EF4-FFF2-40B4-BE49-F238E27FC236}">
                <a16:creationId xmlns:a16="http://schemas.microsoft.com/office/drawing/2014/main" id="{D349299B-346F-42C0-9177-91B4ADEE9E3B}"/>
              </a:ext>
            </a:extLst>
          </p:cNvPr>
          <p:cNvSpPr>
            <a:spLocks noChangeArrowheads="1"/>
          </p:cNvSpPr>
          <p:nvPr/>
        </p:nvSpPr>
        <p:spPr bwMode="auto">
          <a:xfrm>
            <a:off x="228600" y="3429000"/>
            <a:ext cx="42672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Research indicates off-site promotions enhance fan identification</a:t>
            </a:r>
          </a:p>
        </p:txBody>
      </p:sp>
      <p:grpSp>
        <p:nvGrpSpPr>
          <p:cNvPr id="69637" name="Group 6">
            <a:extLst>
              <a:ext uri="{FF2B5EF4-FFF2-40B4-BE49-F238E27FC236}">
                <a16:creationId xmlns:a16="http://schemas.microsoft.com/office/drawing/2014/main" id="{3E8F036D-ACD9-4E86-BE15-8DE8B403CCAF}"/>
              </a:ext>
            </a:extLst>
          </p:cNvPr>
          <p:cNvGrpSpPr>
            <a:grpSpLocks/>
          </p:cNvGrpSpPr>
          <p:nvPr/>
        </p:nvGrpSpPr>
        <p:grpSpPr bwMode="auto">
          <a:xfrm>
            <a:off x="0" y="0"/>
            <a:ext cx="9144000" cy="976313"/>
            <a:chOff x="0" y="0"/>
            <a:chExt cx="5760" cy="615"/>
          </a:xfrm>
        </p:grpSpPr>
        <p:sp>
          <p:nvSpPr>
            <p:cNvPr id="69639" name="Text Box 7">
              <a:extLst>
                <a:ext uri="{FF2B5EF4-FFF2-40B4-BE49-F238E27FC236}">
                  <a16:creationId xmlns:a16="http://schemas.microsoft.com/office/drawing/2014/main" id="{1EF6A627-6A0D-48BA-AA97-1A586E6B0C8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69640" name="Text Box 8">
              <a:extLst>
                <a:ext uri="{FF2B5EF4-FFF2-40B4-BE49-F238E27FC236}">
                  <a16:creationId xmlns:a16="http://schemas.microsoft.com/office/drawing/2014/main" id="{262CF06F-4120-4E99-836B-C891133B74F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69638" name="Text Box 9">
            <a:extLst>
              <a:ext uri="{FF2B5EF4-FFF2-40B4-BE49-F238E27FC236}">
                <a16:creationId xmlns:a16="http://schemas.microsoft.com/office/drawing/2014/main" id="{18A2A608-FB22-49F4-B327-9B5C4CDF190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22213">
                                            <p:txEl>
                                              <p:pRg st="0" end="0"/>
                                            </p:txEl>
                                          </p:spTgt>
                                        </p:tgtEl>
                                        <p:attrNameLst>
                                          <p:attrName>style.visibility</p:attrName>
                                        </p:attrNameLst>
                                      </p:cBhvr>
                                      <p:to>
                                        <p:strVal val="visible"/>
                                      </p:to>
                                    </p:set>
                                    <p:anim calcmode="lin" valueType="num">
                                      <p:cBhvr additive="base">
                                        <p:cTn id="7" dur="500" fill="hold"/>
                                        <p:tgtEl>
                                          <p:spTgt spid="22221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22213">
                                            <p:txEl>
                                              <p:pRg st="0" end="0"/>
                                            </p:txEl>
                                          </p:spTgt>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22212"/>
                                        </p:tgtEl>
                                        <p:attrNameLst>
                                          <p:attrName>style.visibility</p:attrName>
                                        </p:attrNameLst>
                                      </p:cBhvr>
                                      <p:to>
                                        <p:strVal val="visible"/>
                                      </p:to>
                                    </p:set>
                                    <p:animEffect transition="in" filter="dissolve">
                                      <p:cBhvr>
                                        <p:cTn id="11" dur="500"/>
                                        <p:tgtEl>
                                          <p:spTgt spid="222212"/>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22211"/>
                                        </p:tgtEl>
                                        <p:attrNameLst>
                                          <p:attrName>style.visibility</p:attrName>
                                        </p:attrNameLst>
                                      </p:cBhvr>
                                      <p:to>
                                        <p:strVal val="visible"/>
                                      </p:to>
                                    </p:set>
                                    <p:anim calcmode="lin" valueType="num">
                                      <p:cBhvr additive="base">
                                        <p:cTn id="14" dur="500" fill="hold"/>
                                        <p:tgtEl>
                                          <p:spTgt spid="222211"/>
                                        </p:tgtEl>
                                        <p:attrNameLst>
                                          <p:attrName>ppt_x</p:attrName>
                                        </p:attrNameLst>
                                      </p:cBhvr>
                                      <p:tavLst>
                                        <p:tav tm="0">
                                          <p:val>
                                            <p:strVal val="1+#ppt_w/2"/>
                                          </p:val>
                                        </p:tav>
                                        <p:tav tm="100000">
                                          <p:val>
                                            <p:strVal val="#ppt_x"/>
                                          </p:val>
                                        </p:tav>
                                      </p:tavLst>
                                    </p:anim>
                                    <p:anim calcmode="lin" valueType="num">
                                      <p:cBhvr additive="base">
                                        <p:cTn id="15" dur="500" fill="hold"/>
                                        <p:tgtEl>
                                          <p:spTgt spid="2222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a:extLst>
              <a:ext uri="{FF2B5EF4-FFF2-40B4-BE49-F238E27FC236}">
                <a16:creationId xmlns:a16="http://schemas.microsoft.com/office/drawing/2014/main" id="{1AC2E068-B191-446D-B36A-FE0B5E5E678D}"/>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70658" name="Group 3">
            <a:extLst>
              <a:ext uri="{FF2B5EF4-FFF2-40B4-BE49-F238E27FC236}">
                <a16:creationId xmlns:a16="http://schemas.microsoft.com/office/drawing/2014/main" id="{0EF146D2-95B3-43F6-8228-112F1CEBA623}"/>
              </a:ext>
            </a:extLst>
          </p:cNvPr>
          <p:cNvGrpSpPr>
            <a:grpSpLocks/>
          </p:cNvGrpSpPr>
          <p:nvPr/>
        </p:nvGrpSpPr>
        <p:grpSpPr bwMode="auto">
          <a:xfrm>
            <a:off x="0" y="0"/>
            <a:ext cx="9144000" cy="976313"/>
            <a:chOff x="0" y="0"/>
            <a:chExt cx="5760" cy="615"/>
          </a:xfrm>
        </p:grpSpPr>
        <p:sp>
          <p:nvSpPr>
            <p:cNvPr id="70666" name="Text Box 4">
              <a:extLst>
                <a:ext uri="{FF2B5EF4-FFF2-40B4-BE49-F238E27FC236}">
                  <a16:creationId xmlns:a16="http://schemas.microsoft.com/office/drawing/2014/main" id="{645B62D9-9A0D-4ECD-9DAA-E47921BA0F4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70667" name="Text Box 5">
              <a:extLst>
                <a:ext uri="{FF2B5EF4-FFF2-40B4-BE49-F238E27FC236}">
                  <a16:creationId xmlns:a16="http://schemas.microsoft.com/office/drawing/2014/main" id="{115E0AA9-A24B-4135-A918-1C4CDA7CE3A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70659" name="Text Box 6">
            <a:extLst>
              <a:ext uri="{FF2B5EF4-FFF2-40B4-BE49-F238E27FC236}">
                <a16:creationId xmlns:a16="http://schemas.microsoft.com/office/drawing/2014/main" id="{B8D2007A-4FE1-4CE6-8F43-BFB81268ABA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0660" name="Rectangle 8">
            <a:extLst>
              <a:ext uri="{FF2B5EF4-FFF2-40B4-BE49-F238E27FC236}">
                <a16:creationId xmlns:a16="http://schemas.microsoft.com/office/drawing/2014/main" id="{CF0B98BF-5BAB-411E-8B8B-919DB2B7D7AB}"/>
              </a:ext>
            </a:extLst>
          </p:cNvPr>
          <p:cNvSpPr>
            <a:spLocks noChangeArrowheads="1"/>
          </p:cNvSpPr>
          <p:nvPr/>
        </p:nvSpPr>
        <p:spPr bwMode="auto">
          <a:xfrm>
            <a:off x="2922588" y="1701800"/>
            <a:ext cx="3298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Fan Identification</a:t>
            </a:r>
          </a:p>
        </p:txBody>
      </p:sp>
      <p:sp>
        <p:nvSpPr>
          <p:cNvPr id="70661" name="Line 9">
            <a:extLst>
              <a:ext uri="{FF2B5EF4-FFF2-40B4-BE49-F238E27FC236}">
                <a16:creationId xmlns:a16="http://schemas.microsoft.com/office/drawing/2014/main" id="{F3B21FEF-42D9-4283-B1EE-E5A556123F7B}"/>
              </a:ext>
            </a:extLst>
          </p:cNvPr>
          <p:cNvSpPr>
            <a:spLocks noChangeShapeType="1"/>
          </p:cNvSpPr>
          <p:nvPr/>
        </p:nvSpPr>
        <p:spPr bwMode="auto">
          <a:xfrm>
            <a:off x="228600" y="23622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20" name="Text Box 12">
            <a:extLst>
              <a:ext uri="{FF2B5EF4-FFF2-40B4-BE49-F238E27FC236}">
                <a16:creationId xmlns:a16="http://schemas.microsoft.com/office/drawing/2014/main" id="{A71C48C4-192A-4C46-95A3-B20E86D269CB}"/>
              </a:ext>
            </a:extLst>
          </p:cNvPr>
          <p:cNvSpPr txBox="1">
            <a:spLocks noChangeArrowheads="1"/>
          </p:cNvSpPr>
          <p:nvPr/>
        </p:nvSpPr>
        <p:spPr bwMode="auto">
          <a:xfrm>
            <a:off x="228600" y="2590800"/>
            <a:ext cx="8458200" cy="118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eaLnBrk="1" hangingPunct="1">
              <a:spcBef>
                <a:spcPct val="50000"/>
              </a:spcBef>
              <a:defRPr/>
            </a:pPr>
            <a:r>
              <a:rPr lang="en-US" altLang="en-US" sz="2400">
                <a:latin typeface="Verdana" charset="0"/>
                <a:ea typeface="ＭＳ Ｐゴシック" charset="-128"/>
              </a:rPr>
              <a:t>Golf tournaments are one way that help fans identify with their favorite team away from the stadium, arena, field, etc.</a:t>
            </a:r>
          </a:p>
        </p:txBody>
      </p:sp>
      <p:pic>
        <p:nvPicPr>
          <p:cNvPr id="70663" name="Picture 13" descr="hawks">
            <a:extLst>
              <a:ext uri="{FF2B5EF4-FFF2-40B4-BE49-F238E27FC236}">
                <a16:creationId xmlns:a16="http://schemas.microsoft.com/office/drawing/2014/main" id="{345A3291-BF8C-4D43-8EEC-3E85688CCA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3962400"/>
            <a:ext cx="2667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4" name="Picture 14" descr="pack">
            <a:extLst>
              <a:ext uri="{FF2B5EF4-FFF2-40B4-BE49-F238E27FC236}">
                <a16:creationId xmlns:a16="http://schemas.microsoft.com/office/drawing/2014/main" id="{CB38C0DD-DEC4-4C02-8D57-AF2B32C330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114800"/>
            <a:ext cx="30480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5" name="Picture 15" descr="mari">
            <a:extLst>
              <a:ext uri="{FF2B5EF4-FFF2-40B4-BE49-F238E27FC236}">
                <a16:creationId xmlns:a16="http://schemas.microsoft.com/office/drawing/2014/main" id="{DD349422-96A9-4E07-A109-2603D5D52F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3962400"/>
            <a:ext cx="2057400"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a:extLst>
              <a:ext uri="{FF2B5EF4-FFF2-40B4-BE49-F238E27FC236}">
                <a16:creationId xmlns:a16="http://schemas.microsoft.com/office/drawing/2014/main" id="{F033A5BD-FD59-45CD-819A-F91C57E164FC}"/>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sp>
        <p:nvSpPr>
          <p:cNvPr id="223235" name="Rectangle 3">
            <a:extLst>
              <a:ext uri="{FF2B5EF4-FFF2-40B4-BE49-F238E27FC236}">
                <a16:creationId xmlns:a16="http://schemas.microsoft.com/office/drawing/2014/main" id="{86390E0B-16FA-481B-B778-3038BE377EC4}"/>
              </a:ext>
            </a:extLst>
          </p:cNvPr>
          <p:cNvSpPr>
            <a:spLocks noChangeArrowheads="1"/>
          </p:cNvSpPr>
          <p:nvPr/>
        </p:nvSpPr>
        <p:spPr bwMode="auto">
          <a:xfrm>
            <a:off x="4572000" y="2971800"/>
            <a:ext cx="44196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Full Season Promotions:</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Take place at every game, match or event throughout an entire season</a:t>
            </a:r>
          </a:p>
        </p:txBody>
      </p:sp>
      <p:sp>
        <p:nvSpPr>
          <p:cNvPr id="223236" name="Line 4">
            <a:extLst>
              <a:ext uri="{FF2B5EF4-FFF2-40B4-BE49-F238E27FC236}">
                <a16:creationId xmlns:a16="http://schemas.microsoft.com/office/drawing/2014/main" id="{DB45B16D-6571-485F-81BD-804E4B574092}"/>
              </a:ext>
            </a:extLst>
          </p:cNvPr>
          <p:cNvSpPr>
            <a:spLocks noChangeShapeType="1"/>
          </p:cNvSpPr>
          <p:nvPr/>
        </p:nvSpPr>
        <p:spPr bwMode="auto">
          <a:xfrm>
            <a:off x="4419600" y="1676400"/>
            <a:ext cx="0" cy="45720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37" name="Rectangle 5">
            <a:extLst>
              <a:ext uri="{FF2B5EF4-FFF2-40B4-BE49-F238E27FC236}">
                <a16:creationId xmlns:a16="http://schemas.microsoft.com/office/drawing/2014/main" id="{1276A378-8CE4-47B1-8242-7DE7B2D4C0E0}"/>
              </a:ext>
            </a:extLst>
          </p:cNvPr>
          <p:cNvSpPr>
            <a:spLocks noChangeArrowheads="1"/>
          </p:cNvSpPr>
          <p:nvPr/>
        </p:nvSpPr>
        <p:spPr bwMode="auto">
          <a:xfrm>
            <a:off x="152400" y="1768475"/>
            <a:ext cx="41148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Effective because of the increase in the number of impressions and an elevated level of fan/consumer awareness</a:t>
            </a:r>
          </a:p>
          <a:p>
            <a:pPr eaLnBrk="1" hangingPunct="1"/>
            <a:endParaRPr lang="en-US" altLang="en-US">
              <a:solidFill>
                <a:srgbClr val="000099"/>
              </a:solidFill>
              <a:latin typeface="Verdana" panose="020B0604030504040204" pitchFamily="34" charset="0"/>
            </a:endParaRPr>
          </a:p>
          <a:p>
            <a:pPr eaLnBrk="1" hangingPunct="1"/>
            <a:r>
              <a:rPr lang="en-US" altLang="en-US">
                <a:solidFill>
                  <a:srgbClr val="003300"/>
                </a:solidFill>
                <a:latin typeface="Verdana" panose="020B0604030504040204" pitchFamily="34" charset="0"/>
              </a:rPr>
              <a:t>Higher frequency equates to increased exposure, resulting in an increased likelihood of the message having an impact with fans </a:t>
            </a:r>
          </a:p>
        </p:txBody>
      </p:sp>
      <p:grpSp>
        <p:nvGrpSpPr>
          <p:cNvPr id="71685" name="Group 6">
            <a:extLst>
              <a:ext uri="{FF2B5EF4-FFF2-40B4-BE49-F238E27FC236}">
                <a16:creationId xmlns:a16="http://schemas.microsoft.com/office/drawing/2014/main" id="{DA3194FB-BEED-4EC9-8EA6-A6E2D5A028DC}"/>
              </a:ext>
            </a:extLst>
          </p:cNvPr>
          <p:cNvGrpSpPr>
            <a:grpSpLocks/>
          </p:cNvGrpSpPr>
          <p:nvPr/>
        </p:nvGrpSpPr>
        <p:grpSpPr bwMode="auto">
          <a:xfrm>
            <a:off x="0" y="0"/>
            <a:ext cx="9144000" cy="976313"/>
            <a:chOff x="0" y="0"/>
            <a:chExt cx="5760" cy="615"/>
          </a:xfrm>
        </p:grpSpPr>
        <p:sp>
          <p:nvSpPr>
            <p:cNvPr id="71687" name="Text Box 7">
              <a:extLst>
                <a:ext uri="{FF2B5EF4-FFF2-40B4-BE49-F238E27FC236}">
                  <a16:creationId xmlns:a16="http://schemas.microsoft.com/office/drawing/2014/main" id="{C3BFDDE7-4846-44BF-8100-9F9EEB914E4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71688" name="Text Box 8">
              <a:extLst>
                <a:ext uri="{FF2B5EF4-FFF2-40B4-BE49-F238E27FC236}">
                  <a16:creationId xmlns:a16="http://schemas.microsoft.com/office/drawing/2014/main" id="{8AC0416E-1C9C-4CE2-8A1D-FFC07CCC7DF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71686" name="Text Box 9">
            <a:extLst>
              <a:ext uri="{FF2B5EF4-FFF2-40B4-BE49-F238E27FC236}">
                <a16:creationId xmlns:a16="http://schemas.microsoft.com/office/drawing/2014/main" id="{338A4E43-F8F9-4E37-B3DB-19782F0A626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3235"/>
                                        </p:tgtEl>
                                        <p:attrNameLst>
                                          <p:attrName>style.visibility</p:attrName>
                                        </p:attrNameLst>
                                      </p:cBhvr>
                                      <p:to>
                                        <p:strVal val="visible"/>
                                      </p:to>
                                    </p:set>
                                    <p:anim calcmode="lin" valueType="num">
                                      <p:cBhvr additive="base">
                                        <p:cTn id="7" dur="500" fill="hold"/>
                                        <p:tgtEl>
                                          <p:spTgt spid="223235"/>
                                        </p:tgtEl>
                                        <p:attrNameLst>
                                          <p:attrName>ppt_x</p:attrName>
                                        </p:attrNameLst>
                                      </p:cBhvr>
                                      <p:tavLst>
                                        <p:tav tm="0">
                                          <p:val>
                                            <p:strVal val="1+#ppt_w/2"/>
                                          </p:val>
                                        </p:tav>
                                        <p:tav tm="100000">
                                          <p:val>
                                            <p:strVal val="#ppt_x"/>
                                          </p:val>
                                        </p:tav>
                                      </p:tavLst>
                                    </p:anim>
                                    <p:anim calcmode="lin" valueType="num">
                                      <p:cBhvr additive="base">
                                        <p:cTn id="8" dur="500" fill="hold"/>
                                        <p:tgtEl>
                                          <p:spTgt spid="223235"/>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23236"/>
                                        </p:tgtEl>
                                        <p:attrNameLst>
                                          <p:attrName>style.visibility</p:attrName>
                                        </p:attrNameLst>
                                      </p:cBhvr>
                                      <p:to>
                                        <p:strVal val="visible"/>
                                      </p:to>
                                    </p:set>
                                    <p:animEffect transition="in" filter="dissolve">
                                      <p:cBhvr>
                                        <p:cTn id="11" dur="500"/>
                                        <p:tgtEl>
                                          <p:spTgt spid="223236"/>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223237">
                                            <p:txEl>
                                              <p:pRg st="0" end="0"/>
                                            </p:txEl>
                                          </p:spTgt>
                                        </p:tgtEl>
                                        <p:attrNameLst>
                                          <p:attrName>style.visibility</p:attrName>
                                        </p:attrNameLst>
                                      </p:cBhvr>
                                      <p:to>
                                        <p:strVal val="visible"/>
                                      </p:to>
                                    </p:set>
                                    <p:anim calcmode="lin" valueType="num">
                                      <p:cBhvr additive="base">
                                        <p:cTn id="15" dur="500" fill="hold"/>
                                        <p:tgtEl>
                                          <p:spTgt spid="223237">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23237">
                                            <p:txEl>
                                              <p:pRg st="0" end="0"/>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223237">
                                            <p:txEl>
                                              <p:pRg st="2" end="2"/>
                                            </p:txEl>
                                          </p:spTgt>
                                        </p:tgtEl>
                                        <p:attrNameLst>
                                          <p:attrName>style.visibility</p:attrName>
                                        </p:attrNameLst>
                                      </p:cBhvr>
                                      <p:to>
                                        <p:strVal val="visible"/>
                                      </p:to>
                                    </p:set>
                                    <p:anim calcmode="lin" valueType="num">
                                      <p:cBhvr additive="base">
                                        <p:cTn id="20" dur="500" fill="hold"/>
                                        <p:tgtEl>
                                          <p:spTgt spid="223237">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2323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a:extLst>
              <a:ext uri="{FF2B5EF4-FFF2-40B4-BE49-F238E27FC236}">
                <a16:creationId xmlns:a16="http://schemas.microsoft.com/office/drawing/2014/main" id="{CF92BF16-E400-4902-B2EF-979768C70187}"/>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72706" name="Group 3">
            <a:extLst>
              <a:ext uri="{FF2B5EF4-FFF2-40B4-BE49-F238E27FC236}">
                <a16:creationId xmlns:a16="http://schemas.microsoft.com/office/drawing/2014/main" id="{8BAEEA7F-3F68-4D26-8D0D-C37B0A1C65E1}"/>
              </a:ext>
            </a:extLst>
          </p:cNvPr>
          <p:cNvGrpSpPr>
            <a:grpSpLocks/>
          </p:cNvGrpSpPr>
          <p:nvPr/>
        </p:nvGrpSpPr>
        <p:grpSpPr bwMode="auto">
          <a:xfrm>
            <a:off x="0" y="0"/>
            <a:ext cx="9144000" cy="976313"/>
            <a:chOff x="0" y="0"/>
            <a:chExt cx="5760" cy="615"/>
          </a:xfrm>
        </p:grpSpPr>
        <p:sp>
          <p:nvSpPr>
            <p:cNvPr id="72713" name="Text Box 4">
              <a:extLst>
                <a:ext uri="{FF2B5EF4-FFF2-40B4-BE49-F238E27FC236}">
                  <a16:creationId xmlns:a16="http://schemas.microsoft.com/office/drawing/2014/main" id="{EE27482B-EA45-4FE4-BD43-1122D897E93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72714" name="Text Box 5">
              <a:extLst>
                <a:ext uri="{FF2B5EF4-FFF2-40B4-BE49-F238E27FC236}">
                  <a16:creationId xmlns:a16="http://schemas.microsoft.com/office/drawing/2014/main" id="{2593838E-EE20-490E-8946-2CB4AAB4068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72707" name="Text Box 6">
            <a:extLst>
              <a:ext uri="{FF2B5EF4-FFF2-40B4-BE49-F238E27FC236}">
                <a16:creationId xmlns:a16="http://schemas.microsoft.com/office/drawing/2014/main" id="{683434F8-4EF5-420B-9456-D354362EBFD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5223" name="Rectangle 7">
            <a:extLst>
              <a:ext uri="{FF2B5EF4-FFF2-40B4-BE49-F238E27FC236}">
                <a16:creationId xmlns:a16="http://schemas.microsoft.com/office/drawing/2014/main" id="{4A99C480-1981-48C4-995B-2BB31881117B}"/>
              </a:ext>
            </a:extLst>
          </p:cNvPr>
          <p:cNvSpPr>
            <a:spLocks noChangeArrowheads="1"/>
          </p:cNvSpPr>
          <p:nvPr/>
        </p:nvSpPr>
        <p:spPr bwMode="auto">
          <a:xfrm>
            <a:off x="381000" y="2579688"/>
            <a:ext cx="81534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Washington Wizards home games feature a “Fowl Shot” promotion where, if a player on the opposing team misses two free throws in a row, the crowd wins a free sandwich compliments of Chick-fil-A (team sponsor).</a:t>
            </a:r>
          </a:p>
        </p:txBody>
      </p:sp>
      <p:sp>
        <p:nvSpPr>
          <p:cNvPr id="72709" name="Rectangle 8">
            <a:extLst>
              <a:ext uri="{FF2B5EF4-FFF2-40B4-BE49-F238E27FC236}">
                <a16:creationId xmlns:a16="http://schemas.microsoft.com/office/drawing/2014/main" id="{40ADB812-AA99-4D84-AE51-2B6379C2F2DC}"/>
              </a:ext>
            </a:extLst>
          </p:cNvPr>
          <p:cNvSpPr>
            <a:spLocks noChangeArrowheads="1"/>
          </p:cNvSpPr>
          <p:nvPr/>
        </p:nvSpPr>
        <p:spPr bwMode="auto">
          <a:xfrm>
            <a:off x="2481263" y="1701800"/>
            <a:ext cx="41767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Full Season Promotion</a:t>
            </a:r>
          </a:p>
        </p:txBody>
      </p:sp>
      <p:sp>
        <p:nvSpPr>
          <p:cNvPr id="72710" name="Line 9">
            <a:extLst>
              <a:ext uri="{FF2B5EF4-FFF2-40B4-BE49-F238E27FC236}">
                <a16:creationId xmlns:a16="http://schemas.microsoft.com/office/drawing/2014/main" id="{B8D1DE03-8563-45C2-9A08-B42796D97BDD}"/>
              </a:ext>
            </a:extLst>
          </p:cNvPr>
          <p:cNvSpPr>
            <a:spLocks noChangeShapeType="1"/>
          </p:cNvSpPr>
          <p:nvPr/>
        </p:nvSpPr>
        <p:spPr bwMode="auto">
          <a:xfrm>
            <a:off x="228600" y="23622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72711" name="Picture 13" descr="chick">
            <a:extLst>
              <a:ext uri="{FF2B5EF4-FFF2-40B4-BE49-F238E27FC236}">
                <a16:creationId xmlns:a16="http://schemas.microsoft.com/office/drawing/2014/main" id="{08F38762-1E7E-4D59-B451-6FEAA36EB4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4648200"/>
            <a:ext cx="29718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2" name="Picture 14" descr="wizards">
            <a:extLst>
              <a:ext uri="{FF2B5EF4-FFF2-40B4-BE49-F238E27FC236}">
                <a16:creationId xmlns:a16="http://schemas.microsoft.com/office/drawing/2014/main" id="{41BB8D92-0710-4913-83E0-374CA1EFF1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4495800"/>
            <a:ext cx="167640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5223"/>
                                        </p:tgtEl>
                                        <p:attrNameLst>
                                          <p:attrName>style.visibility</p:attrName>
                                        </p:attrNameLst>
                                      </p:cBhvr>
                                      <p:to>
                                        <p:strVal val="visible"/>
                                      </p:to>
                                    </p:set>
                                    <p:animEffect transition="in" filter="diamond(in)">
                                      <p:cBhvr>
                                        <p:cTn id="7" dur="1000"/>
                                        <p:tgtEl>
                                          <p:spTgt spid="265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5">
            <a:extLst>
              <a:ext uri="{FF2B5EF4-FFF2-40B4-BE49-F238E27FC236}">
                <a16:creationId xmlns:a16="http://schemas.microsoft.com/office/drawing/2014/main" id="{05DDEB37-CABF-4E62-AE6B-20FC749FEBBE}"/>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sp>
        <p:nvSpPr>
          <p:cNvPr id="22530" name="Rectangle 6">
            <a:extLst>
              <a:ext uri="{FF2B5EF4-FFF2-40B4-BE49-F238E27FC236}">
                <a16:creationId xmlns:a16="http://schemas.microsoft.com/office/drawing/2014/main" id="{378C3D51-15AA-4458-91BD-BC8583B23216}"/>
              </a:ext>
            </a:extLst>
          </p:cNvPr>
          <p:cNvSpPr>
            <a:spLocks noChangeArrowheads="1"/>
          </p:cNvSpPr>
          <p:nvPr/>
        </p:nvSpPr>
        <p:spPr bwMode="auto">
          <a:xfrm>
            <a:off x="1752600" y="1524000"/>
            <a:ext cx="54864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Factors affecting decisions regarding the promotions mix </a:t>
            </a:r>
          </a:p>
        </p:txBody>
      </p:sp>
      <p:sp>
        <p:nvSpPr>
          <p:cNvPr id="22531" name="Line 7">
            <a:extLst>
              <a:ext uri="{FF2B5EF4-FFF2-40B4-BE49-F238E27FC236}">
                <a16:creationId xmlns:a16="http://schemas.microsoft.com/office/drawing/2014/main" id="{D25831C3-5AC3-40F2-BA31-FE4B4AC0C3E4}"/>
              </a:ext>
            </a:extLst>
          </p:cNvPr>
          <p:cNvSpPr>
            <a:spLocks noChangeShapeType="1"/>
          </p:cNvSpPr>
          <p:nvPr/>
        </p:nvSpPr>
        <p:spPr bwMode="auto">
          <a:xfrm>
            <a:off x="685800" y="2438400"/>
            <a:ext cx="7772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914" name="Rectangle 10">
            <a:extLst>
              <a:ext uri="{FF2B5EF4-FFF2-40B4-BE49-F238E27FC236}">
                <a16:creationId xmlns:a16="http://schemas.microsoft.com/office/drawing/2014/main" id="{7E2D1815-0E2F-4DCF-B5B7-98293266ECEC}"/>
              </a:ext>
            </a:extLst>
          </p:cNvPr>
          <p:cNvSpPr>
            <a:spLocks noChangeArrowheads="1"/>
          </p:cNvSpPr>
          <p:nvPr/>
        </p:nvSpPr>
        <p:spPr bwMode="auto">
          <a:xfrm>
            <a:off x="381000" y="2819400"/>
            <a:ext cx="8305800"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solidFill>
                  <a:srgbClr val="006600"/>
                </a:solidFill>
                <a:latin typeface="Verdana" panose="020B0604030504040204" pitchFamily="34" charset="0"/>
              </a:rPr>
              <a:t> 	Stage of product life cycle</a:t>
            </a:r>
          </a:p>
          <a:p>
            <a:pPr eaLnBrk="1" hangingPunct="1">
              <a:buFont typeface="Wingdings" panose="05000000000000000000" pitchFamily="2" charset="2"/>
              <a:buChar char="Ø"/>
            </a:pPr>
            <a:endParaRPr lang="en-US" altLang="en-US" sz="14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Distribution channels</a:t>
            </a:r>
          </a:p>
          <a:p>
            <a:pPr eaLnBrk="1" hangingPunct="1">
              <a:buFont typeface="Wingdings" panose="05000000000000000000" pitchFamily="2" charset="2"/>
              <a:buChar char="Ø"/>
            </a:pPr>
            <a:endParaRPr lang="en-US" altLang="en-US" sz="14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Competitor strategies</a:t>
            </a:r>
          </a:p>
          <a:p>
            <a:pPr eaLnBrk="1" hangingPunct="1">
              <a:buFont typeface="Wingdings" panose="05000000000000000000" pitchFamily="2" charset="2"/>
              <a:buChar char="Ø"/>
            </a:pPr>
            <a:endParaRPr lang="en-US" altLang="en-US" sz="14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The product or service being promoted</a:t>
            </a:r>
          </a:p>
          <a:p>
            <a:pPr eaLnBrk="1" hangingPunct="1">
              <a:buFont typeface="Wingdings" panose="05000000000000000000" pitchFamily="2" charset="2"/>
              <a:buChar char="Ø"/>
            </a:pPr>
            <a:endParaRPr lang="en-US" altLang="en-US" sz="14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Organization resources</a:t>
            </a:r>
          </a:p>
          <a:p>
            <a:pPr eaLnBrk="1" hangingPunct="1">
              <a:buFont typeface="Wingdings" panose="05000000000000000000" pitchFamily="2" charset="2"/>
              <a:buChar char="Ø"/>
            </a:pPr>
            <a:endParaRPr lang="en-US" altLang="en-US" sz="14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Accessibility of various promotional methods</a:t>
            </a:r>
          </a:p>
        </p:txBody>
      </p:sp>
      <p:grpSp>
        <p:nvGrpSpPr>
          <p:cNvPr id="22533" name="Group 11">
            <a:extLst>
              <a:ext uri="{FF2B5EF4-FFF2-40B4-BE49-F238E27FC236}">
                <a16:creationId xmlns:a16="http://schemas.microsoft.com/office/drawing/2014/main" id="{7941A743-BA87-47FE-AC44-AA9004E67A60}"/>
              </a:ext>
            </a:extLst>
          </p:cNvPr>
          <p:cNvGrpSpPr>
            <a:grpSpLocks/>
          </p:cNvGrpSpPr>
          <p:nvPr/>
        </p:nvGrpSpPr>
        <p:grpSpPr bwMode="auto">
          <a:xfrm>
            <a:off x="0" y="0"/>
            <a:ext cx="9144000" cy="976313"/>
            <a:chOff x="0" y="0"/>
            <a:chExt cx="5760" cy="615"/>
          </a:xfrm>
        </p:grpSpPr>
        <p:sp>
          <p:nvSpPr>
            <p:cNvPr id="22535" name="Text Box 12">
              <a:extLst>
                <a:ext uri="{FF2B5EF4-FFF2-40B4-BE49-F238E27FC236}">
                  <a16:creationId xmlns:a16="http://schemas.microsoft.com/office/drawing/2014/main" id="{99604DA8-5470-483E-9803-6D4D2B25A54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22536" name="Text Box 13">
              <a:extLst>
                <a:ext uri="{FF2B5EF4-FFF2-40B4-BE49-F238E27FC236}">
                  <a16:creationId xmlns:a16="http://schemas.microsoft.com/office/drawing/2014/main" id="{FE210AED-0232-4E3A-8DC6-30D5B3F3E47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22534" name="Text Box 14">
            <a:extLst>
              <a:ext uri="{FF2B5EF4-FFF2-40B4-BE49-F238E27FC236}">
                <a16:creationId xmlns:a16="http://schemas.microsoft.com/office/drawing/2014/main" id="{C4A682B6-47FC-45C2-B589-F96D490351F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23914">
                                            <p:txEl>
                                              <p:pRg st="0" end="0"/>
                                            </p:txEl>
                                          </p:spTgt>
                                        </p:tgtEl>
                                        <p:attrNameLst>
                                          <p:attrName>style.visibility</p:attrName>
                                        </p:attrNameLst>
                                      </p:cBhvr>
                                      <p:to>
                                        <p:strVal val="visible"/>
                                      </p:to>
                                    </p:set>
                                    <p:anim calcmode="lin" valueType="num">
                                      <p:cBhvr additive="base">
                                        <p:cTn id="7" dur="500" fill="hold"/>
                                        <p:tgtEl>
                                          <p:spTgt spid="12391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3914">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23914">
                                            <p:txEl>
                                              <p:pRg st="2" end="2"/>
                                            </p:txEl>
                                          </p:spTgt>
                                        </p:tgtEl>
                                        <p:attrNameLst>
                                          <p:attrName>style.visibility</p:attrName>
                                        </p:attrNameLst>
                                      </p:cBhvr>
                                      <p:to>
                                        <p:strVal val="visible"/>
                                      </p:to>
                                    </p:set>
                                    <p:anim calcmode="lin" valueType="num">
                                      <p:cBhvr additive="base">
                                        <p:cTn id="12" dur="500" fill="hold"/>
                                        <p:tgtEl>
                                          <p:spTgt spid="123914">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23914">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23914">
                                            <p:txEl>
                                              <p:pRg st="4" end="4"/>
                                            </p:txEl>
                                          </p:spTgt>
                                        </p:tgtEl>
                                        <p:attrNameLst>
                                          <p:attrName>style.visibility</p:attrName>
                                        </p:attrNameLst>
                                      </p:cBhvr>
                                      <p:to>
                                        <p:strVal val="visible"/>
                                      </p:to>
                                    </p:set>
                                    <p:anim calcmode="lin" valueType="num">
                                      <p:cBhvr additive="base">
                                        <p:cTn id="17" dur="500" fill="hold"/>
                                        <p:tgtEl>
                                          <p:spTgt spid="123914">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23914">
                                            <p:txEl>
                                              <p:pRg st="4" end="4"/>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123914">
                                            <p:txEl>
                                              <p:pRg st="6" end="6"/>
                                            </p:txEl>
                                          </p:spTgt>
                                        </p:tgtEl>
                                        <p:attrNameLst>
                                          <p:attrName>style.visibility</p:attrName>
                                        </p:attrNameLst>
                                      </p:cBhvr>
                                      <p:to>
                                        <p:strVal val="visible"/>
                                      </p:to>
                                    </p:set>
                                    <p:anim calcmode="lin" valueType="num">
                                      <p:cBhvr additive="base">
                                        <p:cTn id="22" dur="500" fill="hold"/>
                                        <p:tgtEl>
                                          <p:spTgt spid="123914">
                                            <p:txEl>
                                              <p:pRg st="6" end="6"/>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123914">
                                            <p:txEl>
                                              <p:pRg st="6" end="6"/>
                                            </p:txEl>
                                          </p:spTgt>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nodeType="afterEffect">
                                  <p:stCondLst>
                                    <p:cond delay="0"/>
                                  </p:stCondLst>
                                  <p:childTnLst>
                                    <p:set>
                                      <p:cBhvr>
                                        <p:cTn id="26" dur="1" fill="hold">
                                          <p:stCondLst>
                                            <p:cond delay="0"/>
                                          </p:stCondLst>
                                        </p:cTn>
                                        <p:tgtEl>
                                          <p:spTgt spid="123914">
                                            <p:txEl>
                                              <p:pRg st="8" end="8"/>
                                            </p:txEl>
                                          </p:spTgt>
                                        </p:tgtEl>
                                        <p:attrNameLst>
                                          <p:attrName>style.visibility</p:attrName>
                                        </p:attrNameLst>
                                      </p:cBhvr>
                                      <p:to>
                                        <p:strVal val="visible"/>
                                      </p:to>
                                    </p:set>
                                    <p:anim calcmode="lin" valueType="num">
                                      <p:cBhvr additive="base">
                                        <p:cTn id="27" dur="500" fill="hold"/>
                                        <p:tgtEl>
                                          <p:spTgt spid="123914">
                                            <p:txEl>
                                              <p:pRg st="8" end="8"/>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23914">
                                            <p:txEl>
                                              <p:pRg st="8" end="8"/>
                                            </p:txEl>
                                          </p:spTgt>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8" fill="hold" nodeType="afterEffect">
                                  <p:stCondLst>
                                    <p:cond delay="0"/>
                                  </p:stCondLst>
                                  <p:childTnLst>
                                    <p:set>
                                      <p:cBhvr>
                                        <p:cTn id="31" dur="1" fill="hold">
                                          <p:stCondLst>
                                            <p:cond delay="0"/>
                                          </p:stCondLst>
                                        </p:cTn>
                                        <p:tgtEl>
                                          <p:spTgt spid="123914">
                                            <p:txEl>
                                              <p:pRg st="10" end="10"/>
                                            </p:txEl>
                                          </p:spTgt>
                                        </p:tgtEl>
                                        <p:attrNameLst>
                                          <p:attrName>style.visibility</p:attrName>
                                        </p:attrNameLst>
                                      </p:cBhvr>
                                      <p:to>
                                        <p:strVal val="visible"/>
                                      </p:to>
                                    </p:set>
                                    <p:anim calcmode="lin" valueType="num">
                                      <p:cBhvr additive="base">
                                        <p:cTn id="32" dur="500" fill="hold"/>
                                        <p:tgtEl>
                                          <p:spTgt spid="123914">
                                            <p:txEl>
                                              <p:pRg st="10" end="10"/>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123914">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a:extLst>
              <a:ext uri="{FF2B5EF4-FFF2-40B4-BE49-F238E27FC236}">
                <a16:creationId xmlns:a16="http://schemas.microsoft.com/office/drawing/2014/main" id="{CF92BF16-E400-4902-B2EF-979768C70187}"/>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72706" name="Group 3">
            <a:extLst>
              <a:ext uri="{FF2B5EF4-FFF2-40B4-BE49-F238E27FC236}">
                <a16:creationId xmlns:a16="http://schemas.microsoft.com/office/drawing/2014/main" id="{8BAEEA7F-3F68-4D26-8D0D-C37B0A1C65E1}"/>
              </a:ext>
            </a:extLst>
          </p:cNvPr>
          <p:cNvGrpSpPr>
            <a:grpSpLocks/>
          </p:cNvGrpSpPr>
          <p:nvPr/>
        </p:nvGrpSpPr>
        <p:grpSpPr bwMode="auto">
          <a:xfrm>
            <a:off x="0" y="0"/>
            <a:ext cx="9144000" cy="976313"/>
            <a:chOff x="0" y="0"/>
            <a:chExt cx="5760" cy="615"/>
          </a:xfrm>
        </p:grpSpPr>
        <p:sp>
          <p:nvSpPr>
            <p:cNvPr id="72713" name="Text Box 4">
              <a:extLst>
                <a:ext uri="{FF2B5EF4-FFF2-40B4-BE49-F238E27FC236}">
                  <a16:creationId xmlns:a16="http://schemas.microsoft.com/office/drawing/2014/main" id="{EE27482B-EA45-4FE4-BD43-1122D897E93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72714" name="Text Box 5">
              <a:extLst>
                <a:ext uri="{FF2B5EF4-FFF2-40B4-BE49-F238E27FC236}">
                  <a16:creationId xmlns:a16="http://schemas.microsoft.com/office/drawing/2014/main" id="{2593838E-EE20-490E-8946-2CB4AAB4068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72707" name="Text Box 6">
            <a:extLst>
              <a:ext uri="{FF2B5EF4-FFF2-40B4-BE49-F238E27FC236}">
                <a16:creationId xmlns:a16="http://schemas.microsoft.com/office/drawing/2014/main" id="{683434F8-4EF5-420B-9456-D354362EBFD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5223" name="Rectangle 7">
            <a:extLst>
              <a:ext uri="{FF2B5EF4-FFF2-40B4-BE49-F238E27FC236}">
                <a16:creationId xmlns:a16="http://schemas.microsoft.com/office/drawing/2014/main" id="{4A99C480-1981-48C4-995B-2BB31881117B}"/>
              </a:ext>
            </a:extLst>
          </p:cNvPr>
          <p:cNvSpPr>
            <a:spLocks noChangeArrowheads="1"/>
          </p:cNvSpPr>
          <p:nvPr/>
        </p:nvSpPr>
        <p:spPr bwMode="auto">
          <a:xfrm>
            <a:off x="457200" y="2573933"/>
            <a:ext cx="8153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One popular sports promotion features a restaurant partnership with a team or league that offers a free food item if its partner team reaches a certain milestone at any point during the season</a:t>
            </a:r>
          </a:p>
        </p:txBody>
      </p:sp>
      <p:sp>
        <p:nvSpPr>
          <p:cNvPr id="72709" name="Rectangle 8">
            <a:extLst>
              <a:ext uri="{FF2B5EF4-FFF2-40B4-BE49-F238E27FC236}">
                <a16:creationId xmlns:a16="http://schemas.microsoft.com/office/drawing/2014/main" id="{40ADB812-AA99-4D84-AE51-2B6379C2F2DC}"/>
              </a:ext>
            </a:extLst>
          </p:cNvPr>
          <p:cNvSpPr>
            <a:spLocks noChangeArrowheads="1"/>
          </p:cNvSpPr>
          <p:nvPr/>
        </p:nvSpPr>
        <p:spPr bwMode="auto">
          <a:xfrm>
            <a:off x="2481263" y="1701800"/>
            <a:ext cx="41767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Full Season Promotion</a:t>
            </a:r>
          </a:p>
        </p:txBody>
      </p:sp>
      <p:sp>
        <p:nvSpPr>
          <p:cNvPr id="72710" name="Line 9">
            <a:extLst>
              <a:ext uri="{FF2B5EF4-FFF2-40B4-BE49-F238E27FC236}">
                <a16:creationId xmlns:a16="http://schemas.microsoft.com/office/drawing/2014/main" id="{B8D1DE03-8563-45C2-9A08-B42796D97BDD}"/>
              </a:ext>
            </a:extLst>
          </p:cNvPr>
          <p:cNvSpPr>
            <a:spLocks noChangeShapeType="1"/>
          </p:cNvSpPr>
          <p:nvPr/>
        </p:nvSpPr>
        <p:spPr bwMode="auto">
          <a:xfrm>
            <a:off x="228600" y="23622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 name="Picture 1">
            <a:extLst>
              <a:ext uri="{FF2B5EF4-FFF2-40B4-BE49-F238E27FC236}">
                <a16:creationId xmlns:a16="http://schemas.microsoft.com/office/drawing/2014/main" id="{A7E8A841-308B-4F1D-999A-0E196B87A934}"/>
              </a:ext>
            </a:extLst>
          </p:cNvPr>
          <p:cNvPicPr>
            <a:picLocks noChangeAspect="1"/>
          </p:cNvPicPr>
          <p:nvPr/>
        </p:nvPicPr>
        <p:blipFill>
          <a:blip r:embed="rId2"/>
          <a:stretch>
            <a:fillRect/>
          </a:stretch>
        </p:blipFill>
        <p:spPr>
          <a:xfrm>
            <a:off x="2740996" y="4355325"/>
            <a:ext cx="3766783" cy="2132579"/>
          </a:xfrm>
          <a:prstGeom prst="rect">
            <a:avLst/>
          </a:prstGeom>
        </p:spPr>
      </p:pic>
    </p:spTree>
    <p:extLst>
      <p:ext uri="{BB962C8B-B14F-4D97-AF65-F5344CB8AC3E}">
        <p14:creationId xmlns:p14="http://schemas.microsoft.com/office/powerpoint/2010/main" val="40791802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5223"/>
                                        </p:tgtEl>
                                        <p:attrNameLst>
                                          <p:attrName>style.visibility</p:attrName>
                                        </p:attrNameLst>
                                      </p:cBhvr>
                                      <p:to>
                                        <p:strVal val="visible"/>
                                      </p:to>
                                    </p:set>
                                    <p:animEffect transition="in" filter="diamond(in)">
                                      <p:cBhvr>
                                        <p:cTn id="7" dur="1000"/>
                                        <p:tgtEl>
                                          <p:spTgt spid="265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a:extLst>
              <a:ext uri="{FF2B5EF4-FFF2-40B4-BE49-F238E27FC236}">
                <a16:creationId xmlns:a16="http://schemas.microsoft.com/office/drawing/2014/main" id="{CF92BF16-E400-4902-B2EF-979768C70187}"/>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72706" name="Group 3">
            <a:extLst>
              <a:ext uri="{FF2B5EF4-FFF2-40B4-BE49-F238E27FC236}">
                <a16:creationId xmlns:a16="http://schemas.microsoft.com/office/drawing/2014/main" id="{8BAEEA7F-3F68-4D26-8D0D-C37B0A1C65E1}"/>
              </a:ext>
            </a:extLst>
          </p:cNvPr>
          <p:cNvGrpSpPr>
            <a:grpSpLocks/>
          </p:cNvGrpSpPr>
          <p:nvPr/>
        </p:nvGrpSpPr>
        <p:grpSpPr bwMode="auto">
          <a:xfrm>
            <a:off x="0" y="0"/>
            <a:ext cx="9144000" cy="976313"/>
            <a:chOff x="0" y="0"/>
            <a:chExt cx="5760" cy="615"/>
          </a:xfrm>
        </p:grpSpPr>
        <p:sp>
          <p:nvSpPr>
            <p:cNvPr id="72713" name="Text Box 4">
              <a:extLst>
                <a:ext uri="{FF2B5EF4-FFF2-40B4-BE49-F238E27FC236}">
                  <a16:creationId xmlns:a16="http://schemas.microsoft.com/office/drawing/2014/main" id="{EE27482B-EA45-4FE4-BD43-1122D897E93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72714" name="Text Box 5">
              <a:extLst>
                <a:ext uri="{FF2B5EF4-FFF2-40B4-BE49-F238E27FC236}">
                  <a16:creationId xmlns:a16="http://schemas.microsoft.com/office/drawing/2014/main" id="{2593838E-EE20-490E-8946-2CB4AAB4068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72707" name="Text Box 6">
            <a:extLst>
              <a:ext uri="{FF2B5EF4-FFF2-40B4-BE49-F238E27FC236}">
                <a16:creationId xmlns:a16="http://schemas.microsoft.com/office/drawing/2014/main" id="{683434F8-4EF5-420B-9456-D354362EBFD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5223" name="Rectangle 7">
            <a:extLst>
              <a:ext uri="{FF2B5EF4-FFF2-40B4-BE49-F238E27FC236}">
                <a16:creationId xmlns:a16="http://schemas.microsoft.com/office/drawing/2014/main" id="{4A99C480-1981-48C4-995B-2BB31881117B}"/>
              </a:ext>
            </a:extLst>
          </p:cNvPr>
          <p:cNvSpPr>
            <a:spLocks noChangeArrowheads="1"/>
          </p:cNvSpPr>
          <p:nvPr/>
        </p:nvSpPr>
        <p:spPr bwMode="auto">
          <a:xfrm>
            <a:off x="723900" y="3095416"/>
            <a:ext cx="43434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latin typeface="Verdana" panose="020B0604030504040204" pitchFamily="34" charset="0"/>
              </a:rPr>
              <a:t>In 2019, a Taco Bell promised fans a free Doritos Locos tacos as part of their “Steal a Game, Steal a Taco” and “Steal a Base, Steal a Taco” promotions that coincided with the NBA Finals and MLB World Series </a:t>
            </a:r>
          </a:p>
        </p:txBody>
      </p:sp>
      <p:sp>
        <p:nvSpPr>
          <p:cNvPr id="72709" name="Rectangle 8">
            <a:extLst>
              <a:ext uri="{FF2B5EF4-FFF2-40B4-BE49-F238E27FC236}">
                <a16:creationId xmlns:a16="http://schemas.microsoft.com/office/drawing/2014/main" id="{40ADB812-AA99-4D84-AE51-2B6379C2F2DC}"/>
              </a:ext>
            </a:extLst>
          </p:cNvPr>
          <p:cNvSpPr>
            <a:spLocks noChangeArrowheads="1"/>
          </p:cNvSpPr>
          <p:nvPr/>
        </p:nvSpPr>
        <p:spPr bwMode="auto">
          <a:xfrm>
            <a:off x="2481263" y="1701800"/>
            <a:ext cx="41767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Full Season Promotion</a:t>
            </a:r>
          </a:p>
        </p:txBody>
      </p:sp>
      <p:sp>
        <p:nvSpPr>
          <p:cNvPr id="72710" name="Line 9">
            <a:extLst>
              <a:ext uri="{FF2B5EF4-FFF2-40B4-BE49-F238E27FC236}">
                <a16:creationId xmlns:a16="http://schemas.microsoft.com/office/drawing/2014/main" id="{B8D1DE03-8563-45C2-9A08-B42796D97BDD}"/>
              </a:ext>
            </a:extLst>
          </p:cNvPr>
          <p:cNvSpPr>
            <a:spLocks noChangeShapeType="1"/>
          </p:cNvSpPr>
          <p:nvPr/>
        </p:nvSpPr>
        <p:spPr bwMode="auto">
          <a:xfrm>
            <a:off x="228600" y="23622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2" name="Picture 11">
            <a:extLst>
              <a:ext uri="{FF2B5EF4-FFF2-40B4-BE49-F238E27FC236}">
                <a16:creationId xmlns:a16="http://schemas.microsoft.com/office/drawing/2014/main" id="{3493AAF3-2806-6B4F-8D4D-62576A31065C}"/>
              </a:ext>
            </a:extLst>
          </p:cNvPr>
          <p:cNvPicPr>
            <a:picLocks noChangeAspect="1"/>
          </p:cNvPicPr>
          <p:nvPr/>
        </p:nvPicPr>
        <p:blipFill>
          <a:blip r:embed="rId2"/>
          <a:stretch>
            <a:fillRect/>
          </a:stretch>
        </p:blipFill>
        <p:spPr>
          <a:xfrm>
            <a:off x="5486400" y="2524340"/>
            <a:ext cx="2819400" cy="3963772"/>
          </a:xfrm>
          <a:prstGeom prst="rect">
            <a:avLst/>
          </a:prstGeom>
        </p:spPr>
      </p:pic>
    </p:spTree>
    <p:extLst>
      <p:ext uri="{BB962C8B-B14F-4D97-AF65-F5344CB8AC3E}">
        <p14:creationId xmlns:p14="http://schemas.microsoft.com/office/powerpoint/2010/main" val="14994076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5223"/>
                                        </p:tgtEl>
                                        <p:attrNameLst>
                                          <p:attrName>style.visibility</p:attrName>
                                        </p:attrNameLst>
                                      </p:cBhvr>
                                      <p:to>
                                        <p:strVal val="visible"/>
                                      </p:to>
                                    </p:set>
                                    <p:animEffect transition="in" filter="diamond(in)">
                                      <p:cBhvr>
                                        <p:cTn id="7" dur="1000"/>
                                        <p:tgtEl>
                                          <p:spTgt spid="265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a:extLst>
              <a:ext uri="{FF2B5EF4-FFF2-40B4-BE49-F238E27FC236}">
                <a16:creationId xmlns:a16="http://schemas.microsoft.com/office/drawing/2014/main" id="{CF92BF16-E400-4902-B2EF-979768C70187}"/>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72706" name="Group 3">
            <a:extLst>
              <a:ext uri="{FF2B5EF4-FFF2-40B4-BE49-F238E27FC236}">
                <a16:creationId xmlns:a16="http://schemas.microsoft.com/office/drawing/2014/main" id="{8BAEEA7F-3F68-4D26-8D0D-C37B0A1C65E1}"/>
              </a:ext>
            </a:extLst>
          </p:cNvPr>
          <p:cNvGrpSpPr>
            <a:grpSpLocks/>
          </p:cNvGrpSpPr>
          <p:nvPr/>
        </p:nvGrpSpPr>
        <p:grpSpPr bwMode="auto">
          <a:xfrm>
            <a:off x="0" y="0"/>
            <a:ext cx="9144000" cy="976313"/>
            <a:chOff x="0" y="0"/>
            <a:chExt cx="5760" cy="615"/>
          </a:xfrm>
        </p:grpSpPr>
        <p:sp>
          <p:nvSpPr>
            <p:cNvPr id="72713" name="Text Box 4">
              <a:extLst>
                <a:ext uri="{FF2B5EF4-FFF2-40B4-BE49-F238E27FC236}">
                  <a16:creationId xmlns:a16="http://schemas.microsoft.com/office/drawing/2014/main" id="{EE27482B-EA45-4FE4-BD43-1122D897E93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72714" name="Text Box 5">
              <a:extLst>
                <a:ext uri="{FF2B5EF4-FFF2-40B4-BE49-F238E27FC236}">
                  <a16:creationId xmlns:a16="http://schemas.microsoft.com/office/drawing/2014/main" id="{2593838E-EE20-490E-8946-2CB4AAB4068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72707" name="Text Box 6">
            <a:extLst>
              <a:ext uri="{FF2B5EF4-FFF2-40B4-BE49-F238E27FC236}">
                <a16:creationId xmlns:a16="http://schemas.microsoft.com/office/drawing/2014/main" id="{683434F8-4EF5-420B-9456-D354362EBFD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5223" name="Rectangle 7">
            <a:extLst>
              <a:ext uri="{FF2B5EF4-FFF2-40B4-BE49-F238E27FC236}">
                <a16:creationId xmlns:a16="http://schemas.microsoft.com/office/drawing/2014/main" id="{4A99C480-1981-48C4-995B-2BB31881117B}"/>
              </a:ext>
            </a:extLst>
          </p:cNvPr>
          <p:cNvSpPr>
            <a:spLocks noChangeArrowheads="1"/>
          </p:cNvSpPr>
          <p:nvPr/>
        </p:nvSpPr>
        <p:spPr bwMode="auto">
          <a:xfrm>
            <a:off x="757238" y="2528888"/>
            <a:ext cx="7734300"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latin typeface="Verdana" panose="020B0604030504040204" pitchFamily="34" charset="0"/>
              </a:rPr>
              <a:t>Last college basketball season, the upstart burger chain “Burgers Grilled Right” launched a “Bricks for Burgers” full season promotion with a unique spin. Rather than celebrating a highlight or milestone for the home team, they wanted to create a disadvantage for the opponent.  </a:t>
            </a:r>
          </a:p>
          <a:p>
            <a:pPr algn="ctr" eaLnBrk="1" hangingPunct="1"/>
            <a:endParaRPr lang="en-US" altLang="en-US" sz="2200" dirty="0">
              <a:latin typeface="Verdana" panose="020B0604030504040204" pitchFamily="34" charset="0"/>
            </a:endParaRPr>
          </a:p>
          <a:p>
            <a:pPr algn="ctr" eaLnBrk="1" hangingPunct="1"/>
            <a:r>
              <a:rPr lang="en-US" altLang="en-US" sz="2200" dirty="0">
                <a:latin typeface="Verdana" panose="020B0604030504040204" pitchFamily="34" charset="0"/>
              </a:rPr>
              <a:t>Thus, “Bricks for Burgers” was born, where every fan in attendance would win a free burger if a player on the visiting team missed two free throws in a row at any point in the last eight minutes of the game.</a:t>
            </a:r>
          </a:p>
        </p:txBody>
      </p:sp>
      <p:sp>
        <p:nvSpPr>
          <p:cNvPr id="72709" name="Rectangle 8">
            <a:extLst>
              <a:ext uri="{FF2B5EF4-FFF2-40B4-BE49-F238E27FC236}">
                <a16:creationId xmlns:a16="http://schemas.microsoft.com/office/drawing/2014/main" id="{40ADB812-AA99-4D84-AE51-2B6379C2F2DC}"/>
              </a:ext>
            </a:extLst>
          </p:cNvPr>
          <p:cNvSpPr>
            <a:spLocks noChangeArrowheads="1"/>
          </p:cNvSpPr>
          <p:nvPr/>
        </p:nvSpPr>
        <p:spPr bwMode="auto">
          <a:xfrm>
            <a:off x="2481263" y="1701800"/>
            <a:ext cx="41767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Full Season Promotion</a:t>
            </a:r>
          </a:p>
        </p:txBody>
      </p:sp>
      <p:sp>
        <p:nvSpPr>
          <p:cNvPr id="72710" name="Line 9">
            <a:extLst>
              <a:ext uri="{FF2B5EF4-FFF2-40B4-BE49-F238E27FC236}">
                <a16:creationId xmlns:a16="http://schemas.microsoft.com/office/drawing/2014/main" id="{B8D1DE03-8563-45C2-9A08-B42796D97BDD}"/>
              </a:ext>
            </a:extLst>
          </p:cNvPr>
          <p:cNvSpPr>
            <a:spLocks noChangeShapeType="1"/>
          </p:cNvSpPr>
          <p:nvPr/>
        </p:nvSpPr>
        <p:spPr bwMode="auto">
          <a:xfrm>
            <a:off x="228600" y="23622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6445027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5223"/>
                                        </p:tgtEl>
                                        <p:attrNameLst>
                                          <p:attrName>style.visibility</p:attrName>
                                        </p:attrNameLst>
                                      </p:cBhvr>
                                      <p:to>
                                        <p:strVal val="visible"/>
                                      </p:to>
                                    </p:set>
                                    <p:animEffect transition="in" filter="diamond(in)">
                                      <p:cBhvr>
                                        <p:cTn id="7" dur="1000"/>
                                        <p:tgtEl>
                                          <p:spTgt spid="265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Group 3">
            <a:extLst>
              <a:ext uri="{FF2B5EF4-FFF2-40B4-BE49-F238E27FC236}">
                <a16:creationId xmlns:a16="http://schemas.microsoft.com/office/drawing/2014/main" id="{8BAEEA7F-3F68-4D26-8D0D-C37B0A1C65E1}"/>
              </a:ext>
            </a:extLst>
          </p:cNvPr>
          <p:cNvGrpSpPr>
            <a:grpSpLocks/>
          </p:cNvGrpSpPr>
          <p:nvPr/>
        </p:nvGrpSpPr>
        <p:grpSpPr bwMode="auto">
          <a:xfrm>
            <a:off x="0" y="0"/>
            <a:ext cx="9144000" cy="976313"/>
            <a:chOff x="0" y="0"/>
            <a:chExt cx="5760" cy="615"/>
          </a:xfrm>
        </p:grpSpPr>
        <p:sp>
          <p:nvSpPr>
            <p:cNvPr id="72713" name="Text Box 4">
              <a:extLst>
                <a:ext uri="{FF2B5EF4-FFF2-40B4-BE49-F238E27FC236}">
                  <a16:creationId xmlns:a16="http://schemas.microsoft.com/office/drawing/2014/main" id="{EE27482B-EA45-4FE4-BD43-1122D897E93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72714" name="Text Box 5">
              <a:extLst>
                <a:ext uri="{FF2B5EF4-FFF2-40B4-BE49-F238E27FC236}">
                  <a16:creationId xmlns:a16="http://schemas.microsoft.com/office/drawing/2014/main" id="{2593838E-EE20-490E-8946-2CB4AAB4068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72707" name="Text Box 6">
            <a:extLst>
              <a:ext uri="{FF2B5EF4-FFF2-40B4-BE49-F238E27FC236}">
                <a16:creationId xmlns:a16="http://schemas.microsoft.com/office/drawing/2014/main" id="{683434F8-4EF5-420B-9456-D354362EBFD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2710" name="Line 9">
            <a:extLst>
              <a:ext uri="{FF2B5EF4-FFF2-40B4-BE49-F238E27FC236}">
                <a16:creationId xmlns:a16="http://schemas.microsoft.com/office/drawing/2014/main" id="{B8D1DE03-8563-45C2-9A08-B42796D97BDD}"/>
              </a:ext>
            </a:extLst>
          </p:cNvPr>
          <p:cNvSpPr>
            <a:spLocks noChangeShapeType="1"/>
          </p:cNvSpPr>
          <p:nvPr/>
        </p:nvSpPr>
        <p:spPr bwMode="auto">
          <a:xfrm>
            <a:off x="266700" y="28194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4098" name="Picture 2" descr="Fans, last night's record attendance at... - Seton Hall Pirates">
            <a:extLst>
              <a:ext uri="{FF2B5EF4-FFF2-40B4-BE49-F238E27FC236}">
                <a16:creationId xmlns:a16="http://schemas.microsoft.com/office/drawing/2014/main" id="{8D386D42-54A7-4F54-9ABA-D9B92F1F72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5625" y="1128713"/>
            <a:ext cx="2952750" cy="15525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eton Hall Basketball on Twitter: &quot;We've got about 12,000 tickets ...">
            <a:extLst>
              <a:ext uri="{FF2B5EF4-FFF2-40B4-BE49-F238E27FC236}">
                <a16:creationId xmlns:a16="http://schemas.microsoft.com/office/drawing/2014/main" id="{19FD5EED-A79C-448C-A940-5819B23831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2550" y="2913459"/>
            <a:ext cx="6438900" cy="3621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993192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a:extLst>
              <a:ext uri="{FF2B5EF4-FFF2-40B4-BE49-F238E27FC236}">
                <a16:creationId xmlns:a16="http://schemas.microsoft.com/office/drawing/2014/main" id="{1BE7B2D4-7258-4F1D-8A94-23D01880AC82}"/>
              </a:ext>
            </a:extLst>
          </p:cNvPr>
          <p:cNvSpPr>
            <a:spLocks noChangeArrowheads="1"/>
          </p:cNvSpPr>
          <p:nvPr/>
        </p:nvSpPr>
        <p:spPr bwMode="auto">
          <a:xfrm>
            <a:off x="3621088" y="960438"/>
            <a:ext cx="2006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sp>
        <p:nvSpPr>
          <p:cNvPr id="226307" name="Rectangle 3">
            <a:extLst>
              <a:ext uri="{FF2B5EF4-FFF2-40B4-BE49-F238E27FC236}">
                <a16:creationId xmlns:a16="http://schemas.microsoft.com/office/drawing/2014/main" id="{65279733-EA9C-4AA9-84D2-11D8B25BEF19}"/>
              </a:ext>
            </a:extLst>
          </p:cNvPr>
          <p:cNvSpPr>
            <a:spLocks noChangeArrowheads="1"/>
          </p:cNvSpPr>
          <p:nvPr/>
        </p:nvSpPr>
        <p:spPr bwMode="auto">
          <a:xfrm>
            <a:off x="4572000" y="2895600"/>
            <a:ext cx="44196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Media Promotions:</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Promotional activities that involve a media sponsor or tie-in</a:t>
            </a:r>
          </a:p>
        </p:txBody>
      </p:sp>
      <p:sp>
        <p:nvSpPr>
          <p:cNvPr id="226308" name="Line 4">
            <a:extLst>
              <a:ext uri="{FF2B5EF4-FFF2-40B4-BE49-F238E27FC236}">
                <a16:creationId xmlns:a16="http://schemas.microsoft.com/office/drawing/2014/main" id="{C74120E6-149C-45F9-B6EC-067DD8037AC3}"/>
              </a:ext>
            </a:extLst>
          </p:cNvPr>
          <p:cNvSpPr>
            <a:spLocks noChangeShapeType="1"/>
          </p:cNvSpPr>
          <p:nvPr/>
        </p:nvSpPr>
        <p:spPr bwMode="auto">
          <a:xfrm>
            <a:off x="4495800" y="2286000"/>
            <a:ext cx="0" cy="33528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309" name="Rectangle 5">
            <a:extLst>
              <a:ext uri="{FF2B5EF4-FFF2-40B4-BE49-F238E27FC236}">
                <a16:creationId xmlns:a16="http://schemas.microsoft.com/office/drawing/2014/main" id="{0773C463-3771-4EC2-B450-CF1D64AB330A}"/>
              </a:ext>
            </a:extLst>
          </p:cNvPr>
          <p:cNvSpPr>
            <a:spLocks noChangeArrowheads="1"/>
          </p:cNvSpPr>
          <p:nvPr/>
        </p:nvSpPr>
        <p:spPr bwMode="auto">
          <a:xfrm>
            <a:off x="152400" y="2266940"/>
            <a:ext cx="42672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000099"/>
                </a:solidFill>
                <a:latin typeface="Verdana" panose="020B0604030504040204" pitchFamily="34" charset="0"/>
              </a:rPr>
              <a:t>The presence of media promotion allows an organization to maximize attendance and event support throughout the community, ultimately helping the organization meet its goals and objectives</a:t>
            </a:r>
          </a:p>
        </p:txBody>
      </p:sp>
      <p:grpSp>
        <p:nvGrpSpPr>
          <p:cNvPr id="73733" name="Group 6">
            <a:extLst>
              <a:ext uri="{FF2B5EF4-FFF2-40B4-BE49-F238E27FC236}">
                <a16:creationId xmlns:a16="http://schemas.microsoft.com/office/drawing/2014/main" id="{A68531EB-21A3-4F3B-B138-45D8875AC994}"/>
              </a:ext>
            </a:extLst>
          </p:cNvPr>
          <p:cNvGrpSpPr>
            <a:grpSpLocks/>
          </p:cNvGrpSpPr>
          <p:nvPr/>
        </p:nvGrpSpPr>
        <p:grpSpPr bwMode="auto">
          <a:xfrm>
            <a:off x="0" y="0"/>
            <a:ext cx="9144000" cy="976313"/>
            <a:chOff x="0" y="0"/>
            <a:chExt cx="5760" cy="615"/>
          </a:xfrm>
        </p:grpSpPr>
        <p:sp>
          <p:nvSpPr>
            <p:cNvPr id="73735" name="Text Box 7">
              <a:extLst>
                <a:ext uri="{FF2B5EF4-FFF2-40B4-BE49-F238E27FC236}">
                  <a16:creationId xmlns:a16="http://schemas.microsoft.com/office/drawing/2014/main" id="{F4ED797C-F37A-4616-AD13-CC267057262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73736" name="Text Box 8">
              <a:extLst>
                <a:ext uri="{FF2B5EF4-FFF2-40B4-BE49-F238E27FC236}">
                  <a16:creationId xmlns:a16="http://schemas.microsoft.com/office/drawing/2014/main" id="{16A01D6E-4C32-4A41-A6C8-E4239D54EDC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73734" name="Text Box 9">
            <a:extLst>
              <a:ext uri="{FF2B5EF4-FFF2-40B4-BE49-F238E27FC236}">
                <a16:creationId xmlns:a16="http://schemas.microsoft.com/office/drawing/2014/main" id="{78468667-7687-47B1-BFC4-099BF255B02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6307"/>
                                        </p:tgtEl>
                                        <p:attrNameLst>
                                          <p:attrName>style.visibility</p:attrName>
                                        </p:attrNameLst>
                                      </p:cBhvr>
                                      <p:to>
                                        <p:strVal val="visible"/>
                                      </p:to>
                                    </p:set>
                                    <p:anim calcmode="lin" valueType="num">
                                      <p:cBhvr additive="base">
                                        <p:cTn id="7" dur="500" fill="hold"/>
                                        <p:tgtEl>
                                          <p:spTgt spid="226307"/>
                                        </p:tgtEl>
                                        <p:attrNameLst>
                                          <p:attrName>ppt_x</p:attrName>
                                        </p:attrNameLst>
                                      </p:cBhvr>
                                      <p:tavLst>
                                        <p:tav tm="0">
                                          <p:val>
                                            <p:strVal val="1+#ppt_w/2"/>
                                          </p:val>
                                        </p:tav>
                                        <p:tav tm="100000">
                                          <p:val>
                                            <p:strVal val="#ppt_x"/>
                                          </p:val>
                                        </p:tav>
                                      </p:tavLst>
                                    </p:anim>
                                    <p:anim calcmode="lin" valueType="num">
                                      <p:cBhvr additive="base">
                                        <p:cTn id="8" dur="500" fill="hold"/>
                                        <p:tgtEl>
                                          <p:spTgt spid="226307"/>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26308"/>
                                        </p:tgtEl>
                                        <p:attrNameLst>
                                          <p:attrName>style.visibility</p:attrName>
                                        </p:attrNameLst>
                                      </p:cBhvr>
                                      <p:to>
                                        <p:strVal val="visible"/>
                                      </p:to>
                                    </p:set>
                                    <p:animEffect transition="in" filter="dissolve">
                                      <p:cBhvr>
                                        <p:cTn id="11" dur="500"/>
                                        <p:tgtEl>
                                          <p:spTgt spid="226308"/>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226309">
                                            <p:txEl>
                                              <p:pRg st="0" end="0"/>
                                            </p:txEl>
                                          </p:spTgt>
                                        </p:tgtEl>
                                        <p:attrNameLst>
                                          <p:attrName>style.visibility</p:attrName>
                                        </p:attrNameLst>
                                      </p:cBhvr>
                                      <p:to>
                                        <p:strVal val="visible"/>
                                      </p:to>
                                    </p:set>
                                    <p:anim calcmode="lin" valueType="num">
                                      <p:cBhvr additive="base">
                                        <p:cTn id="15" dur="500" fill="hold"/>
                                        <p:tgtEl>
                                          <p:spTgt spid="226309">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2630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3" name="Group 3">
            <a:extLst>
              <a:ext uri="{FF2B5EF4-FFF2-40B4-BE49-F238E27FC236}">
                <a16:creationId xmlns:a16="http://schemas.microsoft.com/office/drawing/2014/main" id="{766020F4-7DAA-4B56-8759-3982903A2550}"/>
              </a:ext>
            </a:extLst>
          </p:cNvPr>
          <p:cNvGrpSpPr>
            <a:grpSpLocks/>
          </p:cNvGrpSpPr>
          <p:nvPr/>
        </p:nvGrpSpPr>
        <p:grpSpPr bwMode="auto">
          <a:xfrm>
            <a:off x="0" y="0"/>
            <a:ext cx="9144000" cy="976313"/>
            <a:chOff x="0" y="0"/>
            <a:chExt cx="5760" cy="615"/>
          </a:xfrm>
        </p:grpSpPr>
        <p:sp>
          <p:nvSpPr>
            <p:cNvPr id="74764" name="Text Box 4">
              <a:extLst>
                <a:ext uri="{FF2B5EF4-FFF2-40B4-BE49-F238E27FC236}">
                  <a16:creationId xmlns:a16="http://schemas.microsoft.com/office/drawing/2014/main" id="{BF80DF51-C8A5-400D-94BB-3A63D06907D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74765" name="Text Box 5">
              <a:extLst>
                <a:ext uri="{FF2B5EF4-FFF2-40B4-BE49-F238E27FC236}">
                  <a16:creationId xmlns:a16="http://schemas.microsoft.com/office/drawing/2014/main" id="{FB35B265-147B-4D0D-9F19-CC7FA2002A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74754" name="Text Box 6">
            <a:extLst>
              <a:ext uri="{FF2B5EF4-FFF2-40B4-BE49-F238E27FC236}">
                <a16:creationId xmlns:a16="http://schemas.microsoft.com/office/drawing/2014/main" id="{526AEF3F-45DF-45C7-A278-9F4DD13BC8C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4755" name="Rectangle 8">
            <a:extLst>
              <a:ext uri="{FF2B5EF4-FFF2-40B4-BE49-F238E27FC236}">
                <a16:creationId xmlns:a16="http://schemas.microsoft.com/office/drawing/2014/main" id="{9094EB9D-4D8E-4E60-9DAF-C2A66FC9EFF7}"/>
              </a:ext>
            </a:extLst>
          </p:cNvPr>
          <p:cNvSpPr>
            <a:spLocks noChangeArrowheads="1"/>
          </p:cNvSpPr>
          <p:nvPr/>
        </p:nvSpPr>
        <p:spPr bwMode="auto">
          <a:xfrm>
            <a:off x="2895600" y="990600"/>
            <a:ext cx="33623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66"/>
                </a:solidFill>
                <a:latin typeface="Verdana" panose="020B0604030504040204" pitchFamily="34" charset="0"/>
              </a:rPr>
              <a:t>Media Promotions</a:t>
            </a:r>
          </a:p>
        </p:txBody>
      </p:sp>
      <p:sp>
        <p:nvSpPr>
          <p:cNvPr id="74756" name="Line 9">
            <a:extLst>
              <a:ext uri="{FF2B5EF4-FFF2-40B4-BE49-F238E27FC236}">
                <a16:creationId xmlns:a16="http://schemas.microsoft.com/office/drawing/2014/main" id="{69DED207-CBF9-4044-822B-B321485E1D89}"/>
              </a:ext>
            </a:extLst>
          </p:cNvPr>
          <p:cNvSpPr>
            <a:spLocks noChangeShapeType="1"/>
          </p:cNvSpPr>
          <p:nvPr/>
        </p:nvSpPr>
        <p:spPr bwMode="auto">
          <a:xfrm>
            <a:off x="228600" y="1676400"/>
            <a:ext cx="8610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74757" name="Picture 13" descr="pr_oregonian_logo">
            <a:extLst>
              <a:ext uri="{FF2B5EF4-FFF2-40B4-BE49-F238E27FC236}">
                <a16:creationId xmlns:a16="http://schemas.microsoft.com/office/drawing/2014/main" id="{208C2BCA-DBED-4E4A-B4C4-9313C4024A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5486400"/>
            <a:ext cx="1905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8" name="Picture 14" descr="kink-web">
            <a:extLst>
              <a:ext uri="{FF2B5EF4-FFF2-40B4-BE49-F238E27FC236}">
                <a16:creationId xmlns:a16="http://schemas.microsoft.com/office/drawing/2014/main" id="{901B2820-BD75-4CE8-AA9E-8A9F790CCC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990600"/>
            <a:ext cx="838200" cy="5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9" name="Picture 18" descr="waterfront-blues-fest">
            <a:extLst>
              <a:ext uri="{FF2B5EF4-FFF2-40B4-BE49-F238E27FC236}">
                <a16:creationId xmlns:a16="http://schemas.microsoft.com/office/drawing/2014/main" id="{FB0ADD0D-55EE-4995-A9E9-A50EF3B453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5410200"/>
            <a:ext cx="24384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0" name="Picture 19" descr="kboo-square">
            <a:extLst>
              <a:ext uri="{FF2B5EF4-FFF2-40B4-BE49-F238E27FC236}">
                <a16:creationId xmlns:a16="http://schemas.microsoft.com/office/drawing/2014/main" id="{25100FAC-F097-4A5B-98E9-D303FA6DB7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8600" y="990600"/>
            <a:ext cx="6858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7284" name="Rectangle 20">
            <a:extLst>
              <a:ext uri="{FF2B5EF4-FFF2-40B4-BE49-F238E27FC236}">
                <a16:creationId xmlns:a16="http://schemas.microsoft.com/office/drawing/2014/main" id="{6CE7641C-621A-432E-8BE7-ACE9C262D5AB}"/>
              </a:ext>
            </a:extLst>
          </p:cNvPr>
          <p:cNvSpPr>
            <a:spLocks noChangeArrowheads="1"/>
          </p:cNvSpPr>
          <p:nvPr/>
        </p:nvSpPr>
        <p:spPr bwMode="auto">
          <a:xfrm>
            <a:off x="228600" y="1752600"/>
            <a:ext cx="86106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chemeClr val="accent2"/>
                </a:solidFill>
                <a:latin typeface="Verdana" panose="020B0604030504040204" pitchFamily="34" charset="0"/>
              </a:rPr>
              <a:t>Portland, Oregon’s annual Blues Festival is sponsored by the local newspaper (</a:t>
            </a:r>
            <a:r>
              <a:rPr lang="en-US" altLang="en-US" i="1">
                <a:solidFill>
                  <a:schemeClr val="accent2"/>
                </a:solidFill>
                <a:latin typeface="Verdana" panose="020B0604030504040204" pitchFamily="34" charset="0"/>
              </a:rPr>
              <a:t>Oregonian</a:t>
            </a:r>
            <a:r>
              <a:rPr lang="en-US" altLang="en-US">
                <a:solidFill>
                  <a:schemeClr val="accent2"/>
                </a:solidFill>
                <a:latin typeface="Verdana" panose="020B0604030504040204" pitchFamily="34" charset="0"/>
              </a:rPr>
              <a:t>), local radio stations (Kink FM and KBOO), local TV station (KOIN 6), and a local online news provider (OregonLive.com).</a:t>
            </a:r>
          </a:p>
          <a:p>
            <a:pPr algn="ctr" eaLnBrk="1" hangingPunct="1"/>
            <a:endParaRPr lang="en-US" altLang="en-US" sz="1200">
              <a:solidFill>
                <a:schemeClr val="accent2"/>
              </a:solidFill>
              <a:latin typeface="Verdana" panose="020B0604030504040204" pitchFamily="34" charset="0"/>
            </a:endParaRPr>
          </a:p>
          <a:p>
            <a:pPr algn="ctr" eaLnBrk="1" hangingPunct="1"/>
            <a:r>
              <a:rPr lang="en-US" altLang="en-US">
                <a:latin typeface="Verdana" panose="020B0604030504040204" pitchFamily="34" charset="0"/>
              </a:rPr>
              <a:t>Every year, Blues Festival attendees donate thousands of pounds of food (translating to more than 2 million meals) while typically raising $1 million or more to benefit the homeless</a:t>
            </a:r>
            <a:endParaRPr lang="en-US" altLang="en-US" sz="1800"/>
          </a:p>
        </p:txBody>
      </p:sp>
      <p:pic>
        <p:nvPicPr>
          <p:cNvPr id="74762" name="Picture 14">
            <a:extLst>
              <a:ext uri="{FF2B5EF4-FFF2-40B4-BE49-F238E27FC236}">
                <a16:creationId xmlns:a16="http://schemas.microsoft.com/office/drawing/2014/main" id="{F4FC3593-979D-4CD6-BE12-3CCC8083CC1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4200" y="5410200"/>
            <a:ext cx="153352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3" name="Picture 1">
            <a:extLst>
              <a:ext uri="{FF2B5EF4-FFF2-40B4-BE49-F238E27FC236}">
                <a16:creationId xmlns:a16="http://schemas.microsoft.com/office/drawing/2014/main" id="{78B62BF5-CAD4-4E61-BDF3-10F2941202D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43800" y="3116263"/>
            <a:ext cx="10922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7284"/>
                                        </p:tgtEl>
                                        <p:attrNameLst>
                                          <p:attrName>style.visibility</p:attrName>
                                        </p:attrNameLst>
                                      </p:cBhvr>
                                      <p:to>
                                        <p:strVal val="visible"/>
                                      </p:to>
                                    </p:set>
                                    <p:animEffect transition="in" filter="diamond(in)">
                                      <p:cBhvr>
                                        <p:cTn id="7" dur="1000"/>
                                        <p:tgtEl>
                                          <p:spTgt spid="267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8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6">
            <a:extLst>
              <a:ext uri="{FF2B5EF4-FFF2-40B4-BE49-F238E27FC236}">
                <a16:creationId xmlns:a16="http://schemas.microsoft.com/office/drawing/2014/main" id="{31D8255A-9FE4-4CA4-AF9F-A573F4CDFF48}"/>
              </a:ext>
            </a:extLst>
          </p:cNvPr>
          <p:cNvSpPr>
            <a:spLocks noChangeArrowheads="1"/>
          </p:cNvSpPr>
          <p:nvPr/>
        </p:nvSpPr>
        <p:spPr bwMode="auto">
          <a:xfrm>
            <a:off x="4114800" y="2286000"/>
            <a:ext cx="819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a:solidFill>
                  <a:schemeClr val="bg1"/>
                </a:solidFill>
              </a:rPr>
              <a:t>Action</a:t>
            </a:r>
          </a:p>
        </p:txBody>
      </p:sp>
      <p:sp>
        <p:nvSpPr>
          <p:cNvPr id="75778" name="Rectangle 7">
            <a:extLst>
              <a:ext uri="{FF2B5EF4-FFF2-40B4-BE49-F238E27FC236}">
                <a16:creationId xmlns:a16="http://schemas.microsoft.com/office/drawing/2014/main" id="{1792FA2B-F1C2-4551-AD82-92432522F953}"/>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i="1">
                <a:solidFill>
                  <a:schemeClr val="tx2"/>
                </a:solidFill>
                <a:latin typeface="Verdana" panose="020B0604030504040204" pitchFamily="34" charset="0"/>
              </a:rPr>
              <a:t>Blank Slide Available</a:t>
            </a:r>
            <a:br>
              <a:rPr lang="en-US" altLang="en-US" sz="3600" i="1">
                <a:solidFill>
                  <a:schemeClr val="tx2"/>
                </a:solidFill>
                <a:latin typeface="Verdana" panose="020B0604030504040204" pitchFamily="34" charset="0"/>
              </a:rPr>
            </a:br>
            <a:br>
              <a:rPr lang="en-US" altLang="en-US" sz="3600" i="1">
                <a:solidFill>
                  <a:schemeClr val="tx2"/>
                </a:solidFill>
                <a:latin typeface="Verdana" panose="020B0604030504040204" pitchFamily="34" charset="0"/>
              </a:rPr>
            </a:br>
            <a:r>
              <a:rPr lang="en-US" altLang="en-US" sz="3600" i="1">
                <a:solidFill>
                  <a:schemeClr val="tx2"/>
                </a:solidFill>
                <a:latin typeface="Verdana" panose="020B0604030504040204" pitchFamily="34" charset="0"/>
              </a:rPr>
              <a:t>for Teacher Edits</a:t>
            </a:r>
            <a:endParaRPr lang="en-US" altLang="en-US" sz="1800"/>
          </a:p>
        </p:txBody>
      </p:sp>
      <p:grpSp>
        <p:nvGrpSpPr>
          <p:cNvPr id="75779" name="Group 8">
            <a:extLst>
              <a:ext uri="{FF2B5EF4-FFF2-40B4-BE49-F238E27FC236}">
                <a16:creationId xmlns:a16="http://schemas.microsoft.com/office/drawing/2014/main" id="{28B3A8D4-EF90-4F7D-A760-773F87788093}"/>
              </a:ext>
            </a:extLst>
          </p:cNvPr>
          <p:cNvGrpSpPr>
            <a:grpSpLocks/>
          </p:cNvGrpSpPr>
          <p:nvPr/>
        </p:nvGrpSpPr>
        <p:grpSpPr bwMode="auto">
          <a:xfrm>
            <a:off x="0" y="0"/>
            <a:ext cx="9144000" cy="976313"/>
            <a:chOff x="0" y="0"/>
            <a:chExt cx="5760" cy="615"/>
          </a:xfrm>
        </p:grpSpPr>
        <p:sp>
          <p:nvSpPr>
            <p:cNvPr id="75781" name="Text Box 9">
              <a:extLst>
                <a:ext uri="{FF2B5EF4-FFF2-40B4-BE49-F238E27FC236}">
                  <a16:creationId xmlns:a16="http://schemas.microsoft.com/office/drawing/2014/main" id="{D812BCEC-888B-4BCC-8DA6-C5ECDC69210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75782" name="Text Box 10">
              <a:extLst>
                <a:ext uri="{FF2B5EF4-FFF2-40B4-BE49-F238E27FC236}">
                  <a16:creationId xmlns:a16="http://schemas.microsoft.com/office/drawing/2014/main" id="{8F360659-BE4F-49FD-9321-6F0964843D3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75780" name="Text Box 11">
            <a:extLst>
              <a:ext uri="{FF2B5EF4-FFF2-40B4-BE49-F238E27FC236}">
                <a16:creationId xmlns:a16="http://schemas.microsoft.com/office/drawing/2014/main" id="{3C18E4AD-50B1-400B-BAA1-01943ACF51A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ext Box 2">
            <a:extLst>
              <a:ext uri="{FF2B5EF4-FFF2-40B4-BE49-F238E27FC236}">
                <a16:creationId xmlns:a16="http://schemas.microsoft.com/office/drawing/2014/main" id="{AB773278-9429-4A51-87C3-8656A3F1A83B}"/>
              </a:ext>
            </a:extLst>
          </p:cNvPr>
          <p:cNvSpPr txBox="1">
            <a:spLocks noChangeArrowheads="1"/>
          </p:cNvSpPr>
          <p:nvPr/>
        </p:nvSpPr>
        <p:spPr bwMode="auto">
          <a:xfrm>
            <a:off x="0" y="1295400"/>
            <a:ext cx="1670050" cy="915988"/>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Introduction to Promotion &amp; Sales</a:t>
            </a:r>
          </a:p>
        </p:txBody>
      </p:sp>
      <p:sp>
        <p:nvSpPr>
          <p:cNvPr id="76802" name="Rectangle 3">
            <a:hlinkClick r:id="rId2" action="ppaction://hlinksldjump"/>
            <a:extLst>
              <a:ext uri="{FF2B5EF4-FFF2-40B4-BE49-F238E27FC236}">
                <a16:creationId xmlns:a16="http://schemas.microsoft.com/office/drawing/2014/main" id="{0E460805-BE46-4272-8B16-192246BB49FB}"/>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31428" name="Text Box 4">
            <a:extLst>
              <a:ext uri="{FF2B5EF4-FFF2-40B4-BE49-F238E27FC236}">
                <a16:creationId xmlns:a16="http://schemas.microsoft.com/office/drawing/2014/main" id="{3E1C0044-DB8B-4BDE-8BFF-99E4274F9F95}"/>
              </a:ext>
            </a:extLst>
          </p:cNvPr>
          <p:cNvSpPr txBox="1">
            <a:spLocks noChangeArrowheads="1"/>
          </p:cNvSpPr>
          <p:nvPr/>
        </p:nvSpPr>
        <p:spPr bwMode="auto">
          <a:xfrm>
            <a:off x="1600200" y="1295400"/>
            <a:ext cx="7315200" cy="510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1) 	Define promotion</a:t>
            </a:r>
          </a:p>
          <a:p>
            <a:pPr eaLnBrk="1" hangingPunct="1"/>
            <a:endParaRPr lang="en-US" altLang="en-US" sz="1400">
              <a:latin typeface="Verdana" panose="020B0604030504040204" pitchFamily="34" charset="0"/>
            </a:endParaRPr>
          </a:p>
          <a:p>
            <a:pPr eaLnBrk="1" hangingPunct="1"/>
            <a:r>
              <a:rPr lang="en-US" altLang="en-US">
                <a:latin typeface="Verdana" panose="020B0604030504040204" pitchFamily="34" charset="0"/>
              </a:rPr>
              <a:t>	</a:t>
            </a:r>
            <a:r>
              <a:rPr lang="en-US" altLang="en-US">
                <a:solidFill>
                  <a:srgbClr val="FF3300"/>
                </a:solidFill>
                <a:latin typeface="Verdana" panose="020B0604030504040204" pitchFamily="34" charset="0"/>
              </a:rPr>
              <a:t>Promotion is any form of 	communication used to inform, 	persuade, or remind people about 	company products or services</a:t>
            </a:r>
            <a:r>
              <a:rPr lang="en-US" altLang="en-US">
                <a:latin typeface="Verdana" panose="020B0604030504040204" pitchFamily="34" charset="0"/>
              </a:rPr>
              <a:t> </a:t>
            </a:r>
          </a:p>
          <a:p>
            <a:pPr eaLnBrk="1" hangingPunct="1">
              <a:spcBef>
                <a:spcPct val="50000"/>
              </a:spcBef>
            </a:pPr>
            <a:r>
              <a:rPr lang="en-US" altLang="en-US">
                <a:latin typeface="Verdana" panose="020B0604030504040204" pitchFamily="34" charset="0"/>
              </a:rPr>
              <a:t>2) 	Identify the elements of the promotion 	mix</a:t>
            </a:r>
          </a:p>
          <a:p>
            <a:pPr eaLnBrk="1" hangingPunct="1">
              <a:spcBef>
                <a:spcPct val="50000"/>
              </a:spcBef>
            </a:pPr>
            <a:r>
              <a:rPr lang="en-US" altLang="en-US">
                <a:latin typeface="Verdana" panose="020B0604030504040204" pitchFamily="34" charset="0"/>
              </a:rPr>
              <a:t>	</a:t>
            </a:r>
            <a:r>
              <a:rPr lang="en-US" altLang="en-US">
                <a:solidFill>
                  <a:srgbClr val="FF3300"/>
                </a:solidFill>
                <a:latin typeface="Verdana" panose="020B0604030504040204" pitchFamily="34" charset="0"/>
              </a:rPr>
              <a:t>The promotion mix consists of any 	combination of advertising, sales 	promotion, publicity, direct marketing, 	and personal selling and could include 	trade shows and other exhibition events</a:t>
            </a:r>
          </a:p>
        </p:txBody>
      </p:sp>
      <p:sp>
        <p:nvSpPr>
          <p:cNvPr id="76804" name="Text Box 5">
            <a:extLst>
              <a:ext uri="{FF2B5EF4-FFF2-40B4-BE49-F238E27FC236}">
                <a16:creationId xmlns:a16="http://schemas.microsoft.com/office/drawing/2014/main" id="{FDCFBBCE-6ABF-4A50-BFD3-818506682434}"/>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
        <p:nvSpPr>
          <p:cNvPr id="76805" name="Text Box 6">
            <a:extLst>
              <a:ext uri="{FF2B5EF4-FFF2-40B4-BE49-F238E27FC236}">
                <a16:creationId xmlns:a16="http://schemas.microsoft.com/office/drawing/2014/main" id="{1A97659B-50BB-41D3-9C5F-8C163623FFE8}"/>
              </a:ext>
            </a:extLst>
          </p:cNvPr>
          <p:cNvSpPr txBox="1">
            <a:spLocks noChangeArrowheads="1"/>
          </p:cNvSpPr>
          <p:nvPr/>
        </p:nvSpPr>
        <p:spPr bwMode="auto">
          <a:xfrm>
            <a:off x="0" y="381000"/>
            <a:ext cx="6553200" cy="4572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Arial Black" panose="020B0A04020102020204" pitchFamily="34" charset="0"/>
              </a:rPr>
              <a:t>LESSON 7.6 REVIEW (ANSWERS)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231428">
                                            <p:txEl>
                                              <p:pRg st="2" end="2"/>
                                            </p:txEl>
                                          </p:spTgt>
                                        </p:tgtEl>
                                        <p:attrNameLst>
                                          <p:attrName>style.visibility</p:attrName>
                                        </p:attrNameLst>
                                      </p:cBhvr>
                                      <p:to>
                                        <p:strVal val="visible"/>
                                      </p:to>
                                    </p:set>
                                    <p:anim calcmode="lin" valueType="num">
                                      <p:cBhvr additive="base">
                                        <p:cTn id="7" dur="500" fill="hold"/>
                                        <p:tgtEl>
                                          <p:spTgt spid="231428">
                                            <p:txEl>
                                              <p:pRg st="2" end="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1428">
                                            <p:txEl>
                                              <p:pRg st="2" end="2"/>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231428">
                                            <p:txEl>
                                              <p:pRg st="3" end="3"/>
                                            </p:txEl>
                                          </p:spTgt>
                                        </p:tgtEl>
                                        <p:attrNameLst>
                                          <p:attrName>style.visibility</p:attrName>
                                        </p:attrNameLst>
                                      </p:cBhvr>
                                      <p:to>
                                        <p:strVal val="visible"/>
                                      </p:to>
                                    </p:set>
                                    <p:anim calcmode="lin" valueType="num">
                                      <p:cBhvr additive="base">
                                        <p:cTn id="12" dur="1000" fill="hold"/>
                                        <p:tgtEl>
                                          <p:spTgt spid="231428">
                                            <p:txEl>
                                              <p:pRg st="3" end="3"/>
                                            </p:txEl>
                                          </p:spTgt>
                                        </p:tgtEl>
                                        <p:attrNameLst>
                                          <p:attrName>ppt_x</p:attrName>
                                        </p:attrNameLst>
                                      </p:cBhvr>
                                      <p:tavLst>
                                        <p:tav tm="0">
                                          <p:val>
                                            <p:strVal val="1+#ppt_w/2"/>
                                          </p:val>
                                        </p:tav>
                                        <p:tav tm="100000">
                                          <p:val>
                                            <p:strVal val="#ppt_x"/>
                                          </p:val>
                                        </p:tav>
                                      </p:tavLst>
                                    </p:anim>
                                    <p:anim calcmode="lin" valueType="num">
                                      <p:cBhvr additive="base">
                                        <p:cTn id="13" dur="1000" fill="hold"/>
                                        <p:tgtEl>
                                          <p:spTgt spid="23142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231428">
                                            <p:txEl>
                                              <p:pRg st="4" end="4"/>
                                            </p:txEl>
                                          </p:spTgt>
                                        </p:tgtEl>
                                        <p:attrNameLst>
                                          <p:attrName>style.visibility</p:attrName>
                                        </p:attrNameLst>
                                      </p:cBhvr>
                                      <p:to>
                                        <p:strVal val="visible"/>
                                      </p:to>
                                    </p:set>
                                    <p:anim calcmode="lin" valueType="num">
                                      <p:cBhvr additive="base">
                                        <p:cTn id="18" dur="500" fill="hold"/>
                                        <p:tgtEl>
                                          <p:spTgt spid="231428">
                                            <p:txEl>
                                              <p:pRg st="4" end="4"/>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231428">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ext Box 2">
            <a:extLst>
              <a:ext uri="{FF2B5EF4-FFF2-40B4-BE49-F238E27FC236}">
                <a16:creationId xmlns:a16="http://schemas.microsoft.com/office/drawing/2014/main" id="{2C7ACE66-F781-488A-A920-E1810512C7B5}"/>
              </a:ext>
            </a:extLst>
          </p:cNvPr>
          <p:cNvSpPr txBox="1">
            <a:spLocks noChangeArrowheads="1"/>
          </p:cNvSpPr>
          <p:nvPr/>
        </p:nvSpPr>
        <p:spPr bwMode="auto">
          <a:xfrm>
            <a:off x="0" y="1295400"/>
            <a:ext cx="1670050" cy="915988"/>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Introduction to Promotion &amp; Sales</a:t>
            </a:r>
          </a:p>
        </p:txBody>
      </p:sp>
      <p:sp>
        <p:nvSpPr>
          <p:cNvPr id="77826" name="Rectangle 3">
            <a:hlinkClick r:id="rId2" action="ppaction://hlinksldjump"/>
            <a:extLst>
              <a:ext uri="{FF2B5EF4-FFF2-40B4-BE49-F238E27FC236}">
                <a16:creationId xmlns:a16="http://schemas.microsoft.com/office/drawing/2014/main" id="{D36A546E-C82E-4F3F-84BD-5DE6E9ED6404}"/>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32452" name="Text Box 4">
            <a:extLst>
              <a:ext uri="{FF2B5EF4-FFF2-40B4-BE49-F238E27FC236}">
                <a16:creationId xmlns:a16="http://schemas.microsoft.com/office/drawing/2014/main" id="{18946571-A39A-47EF-A333-9D2CF501583F}"/>
              </a:ext>
            </a:extLst>
          </p:cNvPr>
          <p:cNvSpPr txBox="1">
            <a:spLocks noChangeArrowheads="1"/>
          </p:cNvSpPr>
          <p:nvPr/>
        </p:nvSpPr>
        <p:spPr bwMode="auto">
          <a:xfrm>
            <a:off x="1600200" y="1447800"/>
            <a:ext cx="7239000"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3)  	Describe and offer an example of five 	forms of promotion</a:t>
            </a:r>
          </a:p>
          <a:p>
            <a:pPr eaLnBrk="1" hangingPunct="1">
              <a:spcBef>
                <a:spcPct val="50000"/>
              </a:spcBef>
            </a:pPr>
            <a:r>
              <a:rPr lang="en-US" altLang="en-US">
                <a:latin typeface="Verdana" panose="020B0604030504040204" pitchFamily="34" charset="0"/>
              </a:rPr>
              <a:t>	</a:t>
            </a:r>
            <a:r>
              <a:rPr lang="en-US" altLang="en-US">
                <a:solidFill>
                  <a:srgbClr val="FF3300"/>
                </a:solidFill>
                <a:latin typeface="Verdana" panose="020B0604030504040204" pitchFamily="34" charset="0"/>
              </a:rPr>
              <a:t>The various forms of promotion include 	sales promotions, on-field 	promotions, in-venue promotions, 	event promotions, off-site promotions, 	full season promotions and media 	promotions </a:t>
            </a:r>
          </a:p>
        </p:txBody>
      </p:sp>
      <p:sp>
        <p:nvSpPr>
          <p:cNvPr id="77828" name="Text Box 5">
            <a:extLst>
              <a:ext uri="{FF2B5EF4-FFF2-40B4-BE49-F238E27FC236}">
                <a16:creationId xmlns:a16="http://schemas.microsoft.com/office/drawing/2014/main" id="{A213AC9E-9514-490C-8628-F113FF8C653E}"/>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
        <p:nvSpPr>
          <p:cNvPr id="77829" name="Text Box 6">
            <a:extLst>
              <a:ext uri="{FF2B5EF4-FFF2-40B4-BE49-F238E27FC236}">
                <a16:creationId xmlns:a16="http://schemas.microsoft.com/office/drawing/2014/main" id="{CF89F711-D063-4676-985D-F704B531598D}"/>
              </a:ext>
            </a:extLst>
          </p:cNvPr>
          <p:cNvSpPr txBox="1">
            <a:spLocks noChangeArrowheads="1"/>
          </p:cNvSpPr>
          <p:nvPr/>
        </p:nvSpPr>
        <p:spPr bwMode="auto">
          <a:xfrm>
            <a:off x="0" y="381000"/>
            <a:ext cx="6553200" cy="4572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Arial Black" panose="020B0A04020102020204" pitchFamily="34" charset="0"/>
              </a:rPr>
              <a:t>LESSON 7.6 REVIEW (ANSWERS)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232452">
                                            <p:txEl>
                                              <p:pRg st="1" end="1"/>
                                            </p:txEl>
                                          </p:spTgt>
                                        </p:tgtEl>
                                        <p:attrNameLst>
                                          <p:attrName>style.visibility</p:attrName>
                                        </p:attrNameLst>
                                      </p:cBhvr>
                                      <p:to>
                                        <p:strVal val="visible"/>
                                      </p:to>
                                    </p:set>
                                    <p:anim calcmode="lin" valueType="num">
                                      <p:cBhvr additive="base">
                                        <p:cTn id="7" dur="500" fill="hold"/>
                                        <p:tgtEl>
                                          <p:spTgt spid="232452">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245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5">
            <a:extLst>
              <a:ext uri="{FF2B5EF4-FFF2-40B4-BE49-F238E27FC236}">
                <a16:creationId xmlns:a16="http://schemas.microsoft.com/office/drawing/2014/main" id="{D9A459E2-015D-49A7-9EFE-068D1134A455}"/>
              </a:ext>
            </a:extLst>
          </p:cNvPr>
          <p:cNvSpPr>
            <a:spLocks noChangeArrowheads="1"/>
          </p:cNvSpPr>
          <p:nvPr/>
        </p:nvSpPr>
        <p:spPr bwMode="auto">
          <a:xfrm>
            <a:off x="2643188" y="1616075"/>
            <a:ext cx="37036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Forms of Promotion</a:t>
            </a:r>
          </a:p>
        </p:txBody>
      </p:sp>
      <p:sp>
        <p:nvSpPr>
          <p:cNvPr id="125958" name="Rectangle 6">
            <a:extLst>
              <a:ext uri="{FF2B5EF4-FFF2-40B4-BE49-F238E27FC236}">
                <a16:creationId xmlns:a16="http://schemas.microsoft.com/office/drawing/2014/main" id="{D8FAA304-D857-45B0-BC7B-A9118DEE8EDE}"/>
              </a:ext>
            </a:extLst>
          </p:cNvPr>
          <p:cNvSpPr>
            <a:spLocks noChangeArrowheads="1"/>
          </p:cNvSpPr>
          <p:nvPr/>
        </p:nvSpPr>
        <p:spPr bwMode="auto">
          <a:xfrm>
            <a:off x="2514600" y="2514600"/>
            <a:ext cx="43434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28600">
              <a:tabLst>
                <a:tab pos="685800" algn="l"/>
              </a:tabLst>
              <a:defRPr sz="2400">
                <a:solidFill>
                  <a:schemeClr val="tx1"/>
                </a:solidFill>
                <a:latin typeface="Arial" panose="020B0604020202020204" pitchFamily="34" charset="0"/>
                <a:ea typeface="MS PGothic" panose="020B0600070205080204" pitchFamily="34" charset="-128"/>
              </a:defRPr>
            </a:lvl1pPr>
            <a:lvl2pPr marL="742950" indent="-285750">
              <a:tabLst>
                <a:tab pos="685800" algn="l"/>
              </a:tabLst>
              <a:defRPr sz="2400">
                <a:solidFill>
                  <a:schemeClr val="tx1"/>
                </a:solidFill>
                <a:latin typeface="Arial" panose="020B0604020202020204" pitchFamily="34" charset="0"/>
                <a:ea typeface="MS PGothic" panose="020B0600070205080204" pitchFamily="34" charset="-128"/>
              </a:defRPr>
            </a:lvl2pPr>
            <a:lvl3pPr marL="1143000" indent="-228600">
              <a:tabLst>
                <a:tab pos="685800" algn="l"/>
              </a:tabLst>
              <a:defRPr sz="2400">
                <a:solidFill>
                  <a:schemeClr val="tx1"/>
                </a:solidFill>
                <a:latin typeface="Arial" panose="020B0604020202020204" pitchFamily="34" charset="0"/>
                <a:ea typeface="MS PGothic" panose="020B0600070205080204" pitchFamily="34" charset="-128"/>
              </a:defRPr>
            </a:lvl3pPr>
            <a:lvl4pPr marL="1600200" indent="-228600">
              <a:tabLst>
                <a:tab pos="685800" algn="l"/>
              </a:tabLst>
              <a:defRPr sz="2400">
                <a:solidFill>
                  <a:schemeClr val="tx1"/>
                </a:solidFill>
                <a:latin typeface="Arial" panose="020B0604020202020204" pitchFamily="34" charset="0"/>
                <a:ea typeface="MS PGothic" panose="020B0600070205080204" pitchFamily="34" charset="-128"/>
              </a:defRPr>
            </a:lvl4pPr>
            <a:lvl5pPr marL="2057400" indent="-228600">
              <a:tabLst>
                <a:tab pos="685800" algn="l"/>
              </a:tabLst>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tabLst>
                <a:tab pos="685800" algn="l"/>
              </a:tabLs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solidFill>
                  <a:srgbClr val="006600"/>
                </a:solidFill>
                <a:latin typeface="Verdana" panose="020B0604030504040204" pitchFamily="34" charset="0"/>
              </a:rPr>
              <a:t> Sales Promotions</a:t>
            </a:r>
          </a:p>
          <a:p>
            <a:pPr eaLnBrk="1" hangingPunct="1">
              <a:buFont typeface="Wingdings" panose="05000000000000000000" pitchFamily="2" charset="2"/>
              <a:buNone/>
            </a:pPr>
            <a:endParaRPr lang="en-US" altLang="en-US" sz="1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On-Field Promotions</a:t>
            </a:r>
          </a:p>
          <a:p>
            <a:pPr eaLnBrk="1" hangingPunct="1">
              <a:buFont typeface="Wingdings" panose="05000000000000000000" pitchFamily="2" charset="2"/>
              <a:buNone/>
            </a:pPr>
            <a:endParaRPr lang="en-US" altLang="en-US" sz="1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In-Venue Promotions</a:t>
            </a:r>
          </a:p>
          <a:p>
            <a:pPr eaLnBrk="1" hangingPunct="1">
              <a:buFont typeface="Wingdings" panose="05000000000000000000" pitchFamily="2" charset="2"/>
              <a:buNone/>
            </a:pPr>
            <a:endParaRPr lang="en-US" altLang="en-US" sz="1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Event Promotions</a:t>
            </a:r>
          </a:p>
          <a:p>
            <a:pPr eaLnBrk="1" hangingPunct="1">
              <a:buFont typeface="Wingdings" panose="05000000000000000000" pitchFamily="2" charset="2"/>
              <a:buNone/>
            </a:pPr>
            <a:endParaRPr lang="en-US" altLang="en-US" sz="1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Off-Site Promotions</a:t>
            </a:r>
          </a:p>
          <a:p>
            <a:pPr eaLnBrk="1" hangingPunct="1">
              <a:buFont typeface="Wingdings" panose="05000000000000000000" pitchFamily="2" charset="2"/>
              <a:buNone/>
            </a:pPr>
            <a:endParaRPr lang="en-US" altLang="en-US" sz="1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Full Season Promotions</a:t>
            </a:r>
          </a:p>
          <a:p>
            <a:pPr eaLnBrk="1" hangingPunct="1">
              <a:buFont typeface="Wingdings" panose="05000000000000000000" pitchFamily="2" charset="2"/>
              <a:buNone/>
            </a:pPr>
            <a:endParaRPr lang="en-US" altLang="en-US" sz="1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Media Promotions</a:t>
            </a:r>
          </a:p>
        </p:txBody>
      </p:sp>
      <p:sp>
        <p:nvSpPr>
          <p:cNvPr id="23555" name="Line 7">
            <a:extLst>
              <a:ext uri="{FF2B5EF4-FFF2-40B4-BE49-F238E27FC236}">
                <a16:creationId xmlns:a16="http://schemas.microsoft.com/office/drawing/2014/main" id="{DC368582-CBD3-4BDE-BA47-B6BAE9D6200E}"/>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56" name="Rectangle 8">
            <a:extLst>
              <a:ext uri="{FF2B5EF4-FFF2-40B4-BE49-F238E27FC236}">
                <a16:creationId xmlns:a16="http://schemas.microsoft.com/office/drawing/2014/main" id="{B59A0A7B-ACE1-432A-96ED-8AEC71D96841}"/>
              </a:ext>
            </a:extLst>
          </p:cNvPr>
          <p:cNvSpPr>
            <a:spLocks noChangeArrowheads="1"/>
          </p:cNvSpPr>
          <p:nvPr/>
        </p:nvSpPr>
        <p:spPr bwMode="auto">
          <a:xfrm>
            <a:off x="3505200" y="914400"/>
            <a:ext cx="2006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Promotion</a:t>
            </a:r>
            <a:endParaRPr lang="en-US" altLang="en-US" sz="2800"/>
          </a:p>
        </p:txBody>
      </p:sp>
      <p:grpSp>
        <p:nvGrpSpPr>
          <p:cNvPr id="23557" name="Group 9">
            <a:extLst>
              <a:ext uri="{FF2B5EF4-FFF2-40B4-BE49-F238E27FC236}">
                <a16:creationId xmlns:a16="http://schemas.microsoft.com/office/drawing/2014/main" id="{4B307A84-B1C5-4EEC-91F6-52F849A212C3}"/>
              </a:ext>
            </a:extLst>
          </p:cNvPr>
          <p:cNvGrpSpPr>
            <a:grpSpLocks/>
          </p:cNvGrpSpPr>
          <p:nvPr/>
        </p:nvGrpSpPr>
        <p:grpSpPr bwMode="auto">
          <a:xfrm>
            <a:off x="0" y="0"/>
            <a:ext cx="9144000" cy="976313"/>
            <a:chOff x="0" y="0"/>
            <a:chExt cx="5760" cy="615"/>
          </a:xfrm>
        </p:grpSpPr>
        <p:sp>
          <p:nvSpPr>
            <p:cNvPr id="23559" name="Text Box 10">
              <a:extLst>
                <a:ext uri="{FF2B5EF4-FFF2-40B4-BE49-F238E27FC236}">
                  <a16:creationId xmlns:a16="http://schemas.microsoft.com/office/drawing/2014/main" id="{16B0656C-E6D3-41AE-9843-0882EAEDC2A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23560" name="Text Box 11">
              <a:extLst>
                <a:ext uri="{FF2B5EF4-FFF2-40B4-BE49-F238E27FC236}">
                  <a16:creationId xmlns:a16="http://schemas.microsoft.com/office/drawing/2014/main" id="{E07CCF70-DE12-48F3-8EBB-84A4E610274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23558" name="Text Box 12">
            <a:extLst>
              <a:ext uri="{FF2B5EF4-FFF2-40B4-BE49-F238E27FC236}">
                <a16:creationId xmlns:a16="http://schemas.microsoft.com/office/drawing/2014/main" id="{AB61EE8B-8930-45E1-A22F-66CE00AB725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25958">
                                            <p:txEl>
                                              <p:pRg st="0" end="0"/>
                                            </p:txEl>
                                          </p:spTgt>
                                        </p:tgtEl>
                                        <p:attrNameLst>
                                          <p:attrName>style.visibility</p:attrName>
                                        </p:attrNameLst>
                                      </p:cBhvr>
                                      <p:to>
                                        <p:strVal val="visible"/>
                                      </p:to>
                                    </p:set>
                                    <p:anim calcmode="lin" valueType="num">
                                      <p:cBhvr additive="base">
                                        <p:cTn id="7" dur="500" fill="hold"/>
                                        <p:tgtEl>
                                          <p:spTgt spid="12595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25958">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125958">
                                            <p:txEl>
                                              <p:pRg st="2" end="2"/>
                                            </p:txEl>
                                          </p:spTgt>
                                        </p:tgtEl>
                                        <p:attrNameLst>
                                          <p:attrName>style.visibility</p:attrName>
                                        </p:attrNameLst>
                                      </p:cBhvr>
                                      <p:to>
                                        <p:strVal val="visible"/>
                                      </p:to>
                                    </p:set>
                                    <p:anim calcmode="lin" valueType="num">
                                      <p:cBhvr additive="base">
                                        <p:cTn id="12" dur="500" fill="hold"/>
                                        <p:tgtEl>
                                          <p:spTgt spid="125958">
                                            <p:txEl>
                                              <p:pRg st="2" end="2"/>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25958">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125958">
                                            <p:txEl>
                                              <p:pRg st="4" end="4"/>
                                            </p:txEl>
                                          </p:spTgt>
                                        </p:tgtEl>
                                        <p:attrNameLst>
                                          <p:attrName>style.visibility</p:attrName>
                                        </p:attrNameLst>
                                      </p:cBhvr>
                                      <p:to>
                                        <p:strVal val="visible"/>
                                      </p:to>
                                    </p:set>
                                    <p:anim calcmode="lin" valueType="num">
                                      <p:cBhvr additive="base">
                                        <p:cTn id="17" dur="500" fill="hold"/>
                                        <p:tgtEl>
                                          <p:spTgt spid="125958">
                                            <p:txEl>
                                              <p:pRg st="4" end="4"/>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125958">
                                            <p:txEl>
                                              <p:pRg st="4" end="4"/>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125958">
                                            <p:txEl>
                                              <p:pRg st="6" end="6"/>
                                            </p:txEl>
                                          </p:spTgt>
                                        </p:tgtEl>
                                        <p:attrNameLst>
                                          <p:attrName>style.visibility</p:attrName>
                                        </p:attrNameLst>
                                      </p:cBhvr>
                                      <p:to>
                                        <p:strVal val="visible"/>
                                      </p:to>
                                    </p:set>
                                    <p:anim calcmode="lin" valueType="num">
                                      <p:cBhvr additive="base">
                                        <p:cTn id="22" dur="500" fill="hold"/>
                                        <p:tgtEl>
                                          <p:spTgt spid="125958">
                                            <p:txEl>
                                              <p:pRg st="6" end="6"/>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25958">
                                            <p:txEl>
                                              <p:pRg st="6" end="6"/>
                                            </p:txEl>
                                          </p:spTgt>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2" fill="hold" nodeType="afterEffect">
                                  <p:stCondLst>
                                    <p:cond delay="0"/>
                                  </p:stCondLst>
                                  <p:childTnLst>
                                    <p:set>
                                      <p:cBhvr>
                                        <p:cTn id="26" dur="1" fill="hold">
                                          <p:stCondLst>
                                            <p:cond delay="0"/>
                                          </p:stCondLst>
                                        </p:cTn>
                                        <p:tgtEl>
                                          <p:spTgt spid="125958">
                                            <p:txEl>
                                              <p:pRg st="8" end="8"/>
                                            </p:txEl>
                                          </p:spTgt>
                                        </p:tgtEl>
                                        <p:attrNameLst>
                                          <p:attrName>style.visibility</p:attrName>
                                        </p:attrNameLst>
                                      </p:cBhvr>
                                      <p:to>
                                        <p:strVal val="visible"/>
                                      </p:to>
                                    </p:set>
                                    <p:anim calcmode="lin" valueType="num">
                                      <p:cBhvr additive="base">
                                        <p:cTn id="27" dur="500" fill="hold"/>
                                        <p:tgtEl>
                                          <p:spTgt spid="125958">
                                            <p:txEl>
                                              <p:pRg st="8" end="8"/>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25958">
                                            <p:txEl>
                                              <p:pRg st="8" end="8"/>
                                            </p:txEl>
                                          </p:spTgt>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2" fill="hold" nodeType="afterEffect">
                                  <p:stCondLst>
                                    <p:cond delay="0"/>
                                  </p:stCondLst>
                                  <p:childTnLst>
                                    <p:set>
                                      <p:cBhvr>
                                        <p:cTn id="31" dur="1" fill="hold">
                                          <p:stCondLst>
                                            <p:cond delay="0"/>
                                          </p:stCondLst>
                                        </p:cTn>
                                        <p:tgtEl>
                                          <p:spTgt spid="125958">
                                            <p:txEl>
                                              <p:pRg st="10" end="10"/>
                                            </p:txEl>
                                          </p:spTgt>
                                        </p:tgtEl>
                                        <p:attrNameLst>
                                          <p:attrName>style.visibility</p:attrName>
                                        </p:attrNameLst>
                                      </p:cBhvr>
                                      <p:to>
                                        <p:strVal val="visible"/>
                                      </p:to>
                                    </p:set>
                                    <p:anim calcmode="lin" valueType="num">
                                      <p:cBhvr additive="base">
                                        <p:cTn id="32" dur="500" fill="hold"/>
                                        <p:tgtEl>
                                          <p:spTgt spid="125958">
                                            <p:txEl>
                                              <p:pRg st="10" end="10"/>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125958">
                                            <p:txEl>
                                              <p:pRg st="10" end="10"/>
                                            </p:txEl>
                                          </p:spTgt>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2" fill="hold" nodeType="afterEffect">
                                  <p:stCondLst>
                                    <p:cond delay="0"/>
                                  </p:stCondLst>
                                  <p:childTnLst>
                                    <p:set>
                                      <p:cBhvr>
                                        <p:cTn id="36" dur="1" fill="hold">
                                          <p:stCondLst>
                                            <p:cond delay="0"/>
                                          </p:stCondLst>
                                        </p:cTn>
                                        <p:tgtEl>
                                          <p:spTgt spid="125958">
                                            <p:txEl>
                                              <p:pRg st="12" end="12"/>
                                            </p:txEl>
                                          </p:spTgt>
                                        </p:tgtEl>
                                        <p:attrNameLst>
                                          <p:attrName>style.visibility</p:attrName>
                                        </p:attrNameLst>
                                      </p:cBhvr>
                                      <p:to>
                                        <p:strVal val="visible"/>
                                      </p:to>
                                    </p:set>
                                    <p:anim calcmode="lin" valueType="num">
                                      <p:cBhvr additive="base">
                                        <p:cTn id="37" dur="500" fill="hold"/>
                                        <p:tgtEl>
                                          <p:spTgt spid="125958">
                                            <p:txEl>
                                              <p:pRg st="12" end="12"/>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25958">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6">
            <a:extLst>
              <a:ext uri="{FF2B5EF4-FFF2-40B4-BE49-F238E27FC236}">
                <a16:creationId xmlns:a16="http://schemas.microsoft.com/office/drawing/2014/main" id="{3B57A359-34CD-4822-B341-D6722FE4062A}"/>
              </a:ext>
            </a:extLst>
          </p:cNvPr>
          <p:cNvGrpSpPr>
            <a:grpSpLocks/>
          </p:cNvGrpSpPr>
          <p:nvPr/>
        </p:nvGrpSpPr>
        <p:grpSpPr bwMode="auto">
          <a:xfrm>
            <a:off x="0" y="0"/>
            <a:ext cx="9144000" cy="976313"/>
            <a:chOff x="0" y="0"/>
            <a:chExt cx="5760" cy="615"/>
          </a:xfrm>
        </p:grpSpPr>
        <p:sp>
          <p:nvSpPr>
            <p:cNvPr id="24583" name="Text Box 7">
              <a:extLst>
                <a:ext uri="{FF2B5EF4-FFF2-40B4-BE49-F238E27FC236}">
                  <a16:creationId xmlns:a16="http://schemas.microsoft.com/office/drawing/2014/main" id="{F367CDB1-4286-4848-94F7-1E52ECB90E1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7.6</a:t>
              </a:r>
            </a:p>
          </p:txBody>
        </p:sp>
        <p:sp>
          <p:nvSpPr>
            <p:cNvPr id="24584" name="Text Box 8">
              <a:extLst>
                <a:ext uri="{FF2B5EF4-FFF2-40B4-BE49-F238E27FC236}">
                  <a16:creationId xmlns:a16="http://schemas.microsoft.com/office/drawing/2014/main" id="{BBC8E554-C461-49EA-89D3-8C114E3CFDD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Promotion &amp; Sales</a:t>
              </a:r>
            </a:p>
          </p:txBody>
        </p:sp>
      </p:grpSp>
      <p:sp>
        <p:nvSpPr>
          <p:cNvPr id="24578" name="Text Box 9">
            <a:extLst>
              <a:ext uri="{FF2B5EF4-FFF2-40B4-BE49-F238E27FC236}">
                <a16:creationId xmlns:a16="http://schemas.microsoft.com/office/drawing/2014/main" id="{5DD5E698-2FDB-4DF0-BC07-CB242DC8B49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4579" name="Picture 10" descr="TN00537_[1]">
            <a:extLst>
              <a:ext uri="{FF2B5EF4-FFF2-40B4-BE49-F238E27FC236}">
                <a16:creationId xmlns:a16="http://schemas.microsoft.com/office/drawing/2014/main" id="{1F820A80-8C81-4FC3-8BFB-E340569BA6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11" descr="TN00537_[1]">
            <a:extLst>
              <a:ext uri="{FF2B5EF4-FFF2-40B4-BE49-F238E27FC236}">
                <a16:creationId xmlns:a16="http://schemas.microsoft.com/office/drawing/2014/main" id="{A655274F-40E3-4F90-9CBF-0970C9C84C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556" name="Rectangle 12">
            <a:extLst>
              <a:ext uri="{FF2B5EF4-FFF2-40B4-BE49-F238E27FC236}">
                <a16:creationId xmlns:a16="http://schemas.microsoft.com/office/drawing/2014/main" id="{20333A23-0639-415D-9AF5-1D11DE68CDBB}"/>
              </a:ext>
            </a:extLst>
          </p:cNvPr>
          <p:cNvSpPr>
            <a:spLocks noChangeArrowheads="1"/>
          </p:cNvSpPr>
          <p:nvPr/>
        </p:nvSpPr>
        <p:spPr bwMode="auto">
          <a:xfrm>
            <a:off x="0" y="2743200"/>
            <a:ext cx="8915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lnSpc>
                <a:spcPct val="80000"/>
              </a:lnSpc>
              <a:spcBef>
                <a:spcPct val="20000"/>
              </a:spcBef>
            </a:pPr>
            <a:r>
              <a:rPr lang="en-US" altLang="en-US" sz="3600">
                <a:solidFill>
                  <a:srgbClr val="CC0000"/>
                </a:solidFill>
                <a:latin typeface="Verdana" panose="020B0604030504040204" pitchFamily="34" charset="0"/>
              </a:rPr>
              <a:t>  We have just seen in the previous slide that there are many forms of promotion common among sports and entertainment organizations.</a:t>
            </a:r>
          </a:p>
          <a:p>
            <a:pPr eaLnBrk="1" hangingPunct="1">
              <a:lnSpc>
                <a:spcPct val="80000"/>
              </a:lnSpc>
              <a:spcBef>
                <a:spcPct val="20000"/>
              </a:spcBef>
            </a:pPr>
            <a:endParaRPr lang="en-US" altLang="en-US">
              <a:solidFill>
                <a:srgbClr val="CC0000"/>
              </a:solidFill>
              <a:latin typeface="Verdana" panose="020B0604030504040204" pitchFamily="34" charset="0"/>
            </a:endParaRPr>
          </a:p>
          <a:p>
            <a:pPr eaLnBrk="1" hangingPunct="1">
              <a:lnSpc>
                <a:spcPct val="80000"/>
              </a:lnSpc>
              <a:spcBef>
                <a:spcPct val="20000"/>
              </a:spcBef>
            </a:pPr>
            <a:r>
              <a:rPr lang="en-US" altLang="en-US" sz="3600">
                <a:solidFill>
                  <a:srgbClr val="CC0000"/>
                </a:solidFill>
                <a:latin typeface="Verdana" panose="020B0604030504040204" pitchFamily="34" charset="0"/>
              </a:rPr>
              <a:t>  </a:t>
            </a:r>
            <a:r>
              <a:rPr lang="en-US" altLang="en-US" sz="3600" i="1">
                <a:solidFill>
                  <a:srgbClr val="CC0000"/>
                </a:solidFill>
                <a:latin typeface="Verdana" panose="020B0604030504040204" pitchFamily="34" charset="0"/>
              </a:rPr>
              <a:t>What are some specific examples of each?</a:t>
            </a:r>
            <a:endParaRPr lang="en-US" altLang="en-US" sz="3600" i="1" u="sng">
              <a:solidFill>
                <a:srgbClr val="CC0000"/>
              </a:solidFill>
              <a:latin typeface="Verdana" panose="020B0604030504040204" pitchFamily="34" charset="0"/>
            </a:endParaRPr>
          </a:p>
        </p:txBody>
      </p:sp>
      <p:sp>
        <p:nvSpPr>
          <p:cNvPr id="24582" name="Text Box 13">
            <a:extLst>
              <a:ext uri="{FF2B5EF4-FFF2-40B4-BE49-F238E27FC236}">
                <a16:creationId xmlns:a16="http://schemas.microsoft.com/office/drawing/2014/main" id="{7CDF909C-B41C-41CB-AFA3-32819A15BB5C}"/>
              </a:ext>
            </a:extLst>
          </p:cNvPr>
          <p:cNvSpPr txBox="1">
            <a:spLocks noChangeArrowheads="1"/>
          </p:cNvSpPr>
          <p:nvPr/>
        </p:nvSpPr>
        <p:spPr bwMode="auto">
          <a:xfrm>
            <a:off x="2667000" y="990600"/>
            <a:ext cx="4191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Discussion Topic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36556"/>
                                        </p:tgtEl>
                                        <p:attrNameLst>
                                          <p:attrName>style.visibility</p:attrName>
                                        </p:attrNameLst>
                                      </p:cBhvr>
                                      <p:to>
                                        <p:strVal val="visible"/>
                                      </p:to>
                                    </p:set>
                                    <p:animEffect transition="in" filter="checkerboard(across)">
                                      <p:cBhvr>
                                        <p:cTn id="7" dur="500"/>
                                        <p:tgtEl>
                                          <p:spTgt spid="236556"/>
                                        </p:tgtEl>
                                      </p:cBhvr>
                                    </p:animEffect>
                                  </p:childTnLst>
                                </p:cTn>
                              </p:par>
                              <p:par>
                                <p:cTn id="8" presetID="5" presetClass="entr" presetSubtype="10" fill="hold" grpId="1" nodeType="withEffect">
                                  <p:stCondLst>
                                    <p:cond delay="0"/>
                                  </p:stCondLst>
                                  <p:childTnLst>
                                    <p:set>
                                      <p:cBhvr>
                                        <p:cTn id="9" dur="1" fill="hold">
                                          <p:stCondLst>
                                            <p:cond delay="0"/>
                                          </p:stCondLst>
                                        </p:cTn>
                                        <p:tgtEl>
                                          <p:spTgt spid="236556"/>
                                        </p:tgtEl>
                                        <p:attrNameLst>
                                          <p:attrName>style.visibility</p:attrName>
                                        </p:attrNameLst>
                                      </p:cBhvr>
                                      <p:to>
                                        <p:strVal val="visible"/>
                                      </p:to>
                                    </p:set>
                                    <p:animEffect transition="in" filter="checkerboard(across)">
                                      <p:cBhvr>
                                        <p:cTn id="10" dur="500"/>
                                        <p:tgtEl>
                                          <p:spTgt spid="236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56" grpId="0"/>
      <p:bldP spid="236556" grpId="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5937</TotalTime>
  <Words>4760</Words>
  <Application>Microsoft Office PowerPoint</Application>
  <PresentationFormat>On-screen Show (4:3)</PresentationFormat>
  <Paragraphs>558</Paragraphs>
  <Slides>78</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78</vt:i4>
      </vt:variant>
    </vt:vector>
  </HeadingPairs>
  <TitlesOfParts>
    <vt:vector size="86" baseType="lpstr">
      <vt:lpstr>Arial</vt:lpstr>
      <vt:lpstr>Arial Black</vt:lpstr>
      <vt:lpstr>Times New Roman</vt:lpstr>
      <vt:lpstr>Verdana</vt:lpstr>
      <vt:lpstr>Wingdings</vt:lpstr>
      <vt:lpstr>Default Design</vt:lpstr>
      <vt:lpstr>2_Default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7.6 - Slides-Promotion</dc:title>
  <dc:creator>Copyright © 2012 by Sports Career Consulting, LLC</dc:creator>
  <cp:lastModifiedBy>Chris Lindauer</cp:lastModifiedBy>
  <cp:revision>513</cp:revision>
  <dcterms:created xsi:type="dcterms:W3CDTF">2004-08-19T01:03:36Z</dcterms:created>
  <dcterms:modified xsi:type="dcterms:W3CDTF">2020-08-22T01:33:30Z</dcterms:modified>
</cp:coreProperties>
</file>